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9" r:id="rId3"/>
    <p:sldId id="291" r:id="rId4"/>
    <p:sldId id="294" r:id="rId5"/>
    <p:sldId id="271" r:id="rId6"/>
    <p:sldId id="281" r:id="rId7"/>
    <p:sldId id="276" r:id="rId8"/>
    <p:sldId id="272" r:id="rId9"/>
    <p:sldId id="277" r:id="rId10"/>
    <p:sldId id="278" r:id="rId11"/>
    <p:sldId id="282" r:id="rId12"/>
    <p:sldId id="279" r:id="rId13"/>
    <p:sldId id="298" r:id="rId14"/>
    <p:sldId id="283" r:id="rId15"/>
    <p:sldId id="286" r:id="rId16"/>
    <p:sldId id="287" r:id="rId17"/>
    <p:sldId id="288" r:id="rId18"/>
    <p:sldId id="289" r:id="rId19"/>
    <p:sldId id="290" r:id="rId20"/>
    <p:sldId id="295" r:id="rId21"/>
    <p:sldId id="300" r:id="rId22"/>
    <p:sldId id="296" r:id="rId23"/>
    <p:sldId id="304" r:id="rId24"/>
    <p:sldId id="305" r:id="rId25"/>
    <p:sldId id="268" r:id="rId26"/>
    <p:sldId id="306" r:id="rId27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***" initials="M." lastIdx="3" clrIdx="0">
    <p:extLst>
      <p:ext uri="{19B8F6BF-5375-455C-9EA6-DF929625EA0E}">
        <p15:presenceInfo xmlns:p15="http://schemas.microsoft.com/office/powerpoint/2012/main" userId="***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00" autoAdjust="0"/>
  </p:normalViewPr>
  <p:slideViewPr>
    <p:cSldViewPr>
      <p:cViewPr varScale="1">
        <p:scale>
          <a:sx n="81" d="100"/>
          <a:sy n="81" d="100"/>
        </p:scale>
        <p:origin x="82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pl-PL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endParaRPr lang="pl-PL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pl-PL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fld id="{F6FDDD98-19A6-4730-B11E-83084114F52D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0803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pl-PL"/>
              <a:t>*</a:t>
            </a:r>
            <a:endParaRPr lang="pl-PL" sz="1200" i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pl-PL"/>
              <a:t>96-07-16</a:t>
            </a:r>
            <a:endParaRPr lang="pl-PL" sz="1200" i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75" tIns="46840" rIns="93675" bIns="46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pl-PL"/>
              <a:t>*</a:t>
            </a:r>
            <a:endParaRPr lang="pl-PL" sz="1200" i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pl-PL"/>
              <a:t>##</a:t>
            </a:r>
            <a:endParaRPr lang="pl-PL" sz="1200" i="0"/>
          </a:p>
        </p:txBody>
      </p:sp>
    </p:spTree>
    <p:extLst>
      <p:ext uri="{BB962C8B-B14F-4D97-AF65-F5344CB8AC3E}">
        <p14:creationId xmlns:p14="http://schemas.microsoft.com/office/powerpoint/2010/main" val="94463899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l-PL"/>
              <a:t>*</a:t>
            </a:r>
            <a:endParaRPr lang="pl-PL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pl-PL"/>
              <a:t>96-07-16</a:t>
            </a:r>
            <a:endParaRPr lang="pl-PL" sz="12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l-PL"/>
              <a:t>*</a:t>
            </a:r>
            <a:endParaRPr lang="pl-PL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pl-PL"/>
              <a:t>##</a:t>
            </a:r>
            <a:endParaRPr lang="pl-PL" sz="1200" i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506F5B-519D-4281-9219-9D801EE04A2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l-PL"/>
              <a:t>Kliknij, aby edytować styl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5CD80B-9740-477B-B1F2-B841481CB8D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l-PL"/>
              <a:t>Kliknij, aby edytować styl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40C83D-4B95-4E7B-8782-0772167A4CF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F15C0-1E5E-49BB-BB5A-A08F41FCFE7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tekst 2-kolum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l-PL"/>
              <a:t>Kliknij, aby edytować styl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5CD80B-9740-477B-B1F2-B841481CB8D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l-PL"/>
              <a:t>Kliknij, aby edytować styl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2C05FB-29FB-4B94-B6C0-96933DC08AD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l-PL"/>
              <a:t>Kliknij, aby edytować styl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5CD80B-9740-477B-B1F2-B841481CB8D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l-PL"/>
              <a:t>Kliknij, aby edytować styl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E05CD80B-9740-477B-B1F2-B841481CB8D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492734" y="5094577"/>
            <a:ext cx="6194066" cy="1334819"/>
          </a:xfrm>
        </p:spPr>
        <p:txBody>
          <a:bodyPr>
            <a:normAutofit lnSpcReduction="10000"/>
          </a:bodyPr>
          <a:lstStyle/>
          <a:p>
            <a:endParaRPr lang="pl-PL" dirty="0"/>
          </a:p>
          <a:p>
            <a:r>
              <a:rPr lang="pl-PL" dirty="0"/>
              <a:t>dr Urszula Olejnik</a:t>
            </a:r>
          </a:p>
          <a:p>
            <a:r>
              <a:rPr lang="pl-PL" dirty="0"/>
              <a:t>Wydział Pedagogiki i Psychologii UMCS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57224" y="3357562"/>
            <a:ext cx="7829576" cy="1719263"/>
          </a:xfrm>
        </p:spPr>
        <p:txBody>
          <a:bodyPr>
            <a:normAutofit fontScale="90000"/>
          </a:bodyPr>
          <a:lstStyle/>
          <a:p>
            <a:r>
              <a:rPr lang="pl-PL" sz="4000" cap="none" dirty="0">
                <a:cs typeface="Aharoni" panose="020B0604020202020204" pitchFamily="2" charset="-79"/>
              </a:rPr>
              <a:t>Praktyki żywieniowe rodziców dzieci </a:t>
            </a:r>
            <a:br>
              <a:rPr lang="pl-PL" dirty="0">
                <a:cs typeface="Aharoni" panose="020B0604020202020204" pitchFamily="2" charset="-79"/>
              </a:rPr>
            </a:br>
            <a:r>
              <a:rPr lang="pl-PL" sz="4000" cap="none" dirty="0">
                <a:cs typeface="Aharoni" panose="020B0604020202020204" pitchFamily="2" charset="-79"/>
              </a:rPr>
              <a:t>w wieku przedszkolnym </a:t>
            </a:r>
            <a:br>
              <a:rPr lang="pl-PL" sz="4000" cap="none" dirty="0">
                <a:cs typeface="Aharoni" panose="020B0604020202020204" pitchFamily="2" charset="-79"/>
              </a:rPr>
            </a:br>
            <a:r>
              <a:rPr lang="pl-PL" sz="4000" cap="none" dirty="0">
                <a:cs typeface="Aharoni" panose="020B0604020202020204" pitchFamily="2" charset="-79"/>
              </a:rPr>
              <a:t>i wczesnoszkolnym 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23528" y="500042"/>
            <a:ext cx="8463314" cy="1156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RODZICE DZISIAJ. KULTURA, TOŻSAMOŚĆ I JAKOŚĆ UCZESTNICTWA W EDUKACJI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11-12 grudnia 2020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94E8F06-8579-48C1-A249-BE0F36CD26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endParaRPr lang="pl-PL" sz="1600" dirty="0"/>
          </a:p>
          <a:p>
            <a:pPr marL="0" indent="0" algn="ctr">
              <a:buNone/>
            </a:pPr>
            <a:r>
              <a:rPr lang="pl-PL" sz="1600" dirty="0"/>
              <a:t>1 – nie zgadzam się 		5 – zgadzam się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9017AFF4-C917-4FB2-9EEF-6C678FEB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Moje dziecko je prawie wszystko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73119A5-33A1-4002-9288-9C396E41E48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7" r="-20"/>
          <a:stretch/>
        </p:blipFill>
        <p:spPr bwMode="auto">
          <a:xfrm>
            <a:off x="1403648" y="2339022"/>
            <a:ext cx="5737860" cy="21799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4139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443C8532-FF95-46AD-9ED2-10376ACC0C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1600" dirty="0"/>
              <a:t>1 – nie zgadzam się 		5 – zgadzam się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A5912CEA-3335-48B6-B480-4FEFA5E9C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Moje dziecko je wystarczająco dużo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3155FAC-ACEE-4102-97A4-216CFAB6F22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67" r="396"/>
          <a:stretch/>
        </p:blipFill>
        <p:spPr bwMode="auto">
          <a:xfrm>
            <a:off x="755576" y="1850231"/>
            <a:ext cx="7272808" cy="34075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3378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349962F-C3D3-449C-AE55-D4AFDBEDB0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1800" dirty="0"/>
              <a:t>5– nie zgadzam się 		1 – zgadzam się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A5345C33-2DFC-4B67-B9F6-32A505CD5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Moje dziecko nie ufa nowej żywności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79F16C0-1A83-4DBE-B717-A7FBB4E3424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1" r="661"/>
          <a:stretch/>
        </p:blipFill>
        <p:spPr bwMode="auto">
          <a:xfrm>
            <a:off x="1710690" y="2337117"/>
            <a:ext cx="5722620" cy="2183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2422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5C97DD4-5CC2-4B9D-BD88-F6A80BA934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1600" dirty="0"/>
              <a:t>1 – zgadzam się  	5-nie zgadzam się </a:t>
            </a:r>
          </a:p>
          <a:p>
            <a:pPr marL="0" indent="0" algn="ctr">
              <a:buNone/>
            </a:pPr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ED491861-1019-4A68-B995-B4A965C44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Jeśli moje dziecko nie wie co to za żywność, nawet jej nie spróbuje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DD00BC9-6CE3-4742-9CB4-043DA5E7659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2" r="-529"/>
          <a:stretch/>
        </p:blipFill>
        <p:spPr bwMode="auto">
          <a:xfrm>
            <a:off x="1504020" y="2564904"/>
            <a:ext cx="6135960" cy="2293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59894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2EA34495-5524-41E3-B09C-265EFF1E12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1669ED4E-9F68-42BD-BC42-2117B4DF9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Postawy żywieniowe rodziców dzieci w wieku przedszkolnym i wczesnoszkolnym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DA19598B-92BB-4EA1-9475-6A52A9EE93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2444890"/>
              </p:ext>
            </p:extLst>
          </p:nvPr>
        </p:nvGraphicFramePr>
        <p:xfrm>
          <a:off x="1043607" y="1600205"/>
          <a:ext cx="6624736" cy="45259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1937">
                  <a:extLst>
                    <a:ext uri="{9D8B030D-6E8A-4147-A177-3AD203B41FA5}">
                      <a16:colId xmlns:a16="http://schemas.microsoft.com/office/drawing/2014/main" val="3288995337"/>
                    </a:ext>
                  </a:extLst>
                </a:gridCol>
                <a:gridCol w="486757">
                  <a:extLst>
                    <a:ext uri="{9D8B030D-6E8A-4147-A177-3AD203B41FA5}">
                      <a16:colId xmlns:a16="http://schemas.microsoft.com/office/drawing/2014/main" val="1824680261"/>
                    </a:ext>
                  </a:extLst>
                </a:gridCol>
                <a:gridCol w="500566">
                  <a:extLst>
                    <a:ext uri="{9D8B030D-6E8A-4147-A177-3AD203B41FA5}">
                      <a16:colId xmlns:a16="http://schemas.microsoft.com/office/drawing/2014/main" val="2611581154"/>
                    </a:ext>
                  </a:extLst>
                </a:gridCol>
                <a:gridCol w="611036">
                  <a:extLst>
                    <a:ext uri="{9D8B030D-6E8A-4147-A177-3AD203B41FA5}">
                      <a16:colId xmlns:a16="http://schemas.microsoft.com/office/drawing/2014/main" val="20656290"/>
                    </a:ext>
                  </a:extLst>
                </a:gridCol>
                <a:gridCol w="742220">
                  <a:extLst>
                    <a:ext uri="{9D8B030D-6E8A-4147-A177-3AD203B41FA5}">
                      <a16:colId xmlns:a16="http://schemas.microsoft.com/office/drawing/2014/main" val="3056916401"/>
                    </a:ext>
                  </a:extLst>
                </a:gridCol>
                <a:gridCol w="742220">
                  <a:extLst>
                    <a:ext uri="{9D8B030D-6E8A-4147-A177-3AD203B41FA5}">
                      <a16:colId xmlns:a16="http://schemas.microsoft.com/office/drawing/2014/main" val="877351494"/>
                    </a:ext>
                  </a:extLst>
                </a:gridCol>
              </a:tblGrid>
              <a:tr h="386514">
                <a:tc>
                  <a:txBody>
                    <a:bodyPr/>
                    <a:lstStyle/>
                    <a:p>
                      <a:pPr marR="36576"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b="1" u="none" strike="noStrike" dirty="0">
                          <a:effectLst/>
                        </a:rPr>
                        <a:t>Wymiar</a:t>
                      </a:r>
                      <a:endParaRPr lang="pl-PL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7620" marB="0"/>
                </a:tc>
                <a:tc>
                  <a:txBody>
                    <a:bodyPr/>
                    <a:lstStyle/>
                    <a:p>
                      <a:pPr marR="36576" algn="ct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b="1" u="none" strike="noStrike" dirty="0">
                          <a:effectLst/>
                        </a:rPr>
                        <a:t>N</a:t>
                      </a:r>
                      <a:endParaRPr lang="pl-PL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7620" marB="0"/>
                </a:tc>
                <a:tc>
                  <a:txBody>
                    <a:bodyPr/>
                    <a:lstStyle/>
                    <a:p>
                      <a:pPr marR="36576" algn="ct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b="1" u="none" strike="noStrike" dirty="0">
                          <a:effectLst/>
                        </a:rPr>
                        <a:t>Min</a:t>
                      </a:r>
                      <a:endParaRPr lang="pl-PL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7620" marB="0"/>
                </a:tc>
                <a:tc>
                  <a:txBody>
                    <a:bodyPr/>
                    <a:lstStyle/>
                    <a:p>
                      <a:pPr marR="36576" algn="ct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b="1" u="none" strike="noStrike" dirty="0">
                          <a:effectLst/>
                        </a:rPr>
                        <a:t>Max</a:t>
                      </a:r>
                      <a:endParaRPr lang="pl-PL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7620" marB="0"/>
                </a:tc>
                <a:tc>
                  <a:txBody>
                    <a:bodyPr/>
                    <a:lstStyle/>
                    <a:p>
                      <a:pPr marR="36576" algn="ct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b="1" i="0" u="none" strike="noStrike" dirty="0">
                          <a:effectLst/>
                          <a:latin typeface="+mn-lt"/>
                        </a:rPr>
                        <a:t>M</a:t>
                      </a:r>
                      <a:endParaRPr lang="pl-PL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7620" marB="0"/>
                </a:tc>
                <a:tc>
                  <a:txBody>
                    <a:bodyPr/>
                    <a:lstStyle/>
                    <a:p>
                      <a:pPr marR="36576" algn="ct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b="1" u="none" strike="noStrike" dirty="0">
                          <a:effectLst/>
                        </a:rPr>
                        <a:t>SD</a:t>
                      </a:r>
                      <a:endParaRPr lang="pl-PL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7620" marB="0"/>
                </a:tc>
                <a:extLst>
                  <a:ext uri="{0D108BD9-81ED-4DB2-BD59-A6C34878D82A}">
                    <a16:rowId xmlns:a16="http://schemas.microsoft.com/office/drawing/2014/main" val="4092426080"/>
                  </a:ext>
                </a:extLst>
              </a:tr>
              <a:tr h="344954">
                <a:tc>
                  <a:txBody>
                    <a:bodyPr/>
                    <a:lstStyle/>
                    <a:p>
                      <a:pPr marL="36576" marR="36576"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 dirty="0">
                          <a:effectLst/>
                        </a:rPr>
                        <a:t>Kontrola dziecka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178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7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22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14.80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2.853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676672767"/>
                  </a:ext>
                </a:extLst>
              </a:tr>
              <a:tr h="344954">
                <a:tc>
                  <a:txBody>
                    <a:bodyPr/>
                    <a:lstStyle/>
                    <a:p>
                      <a:pPr marL="36576" marR="36576"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 dirty="0">
                          <a:effectLst/>
                        </a:rPr>
                        <a:t>Kontrola emocji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178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3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10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4.85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1.845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776171360"/>
                  </a:ext>
                </a:extLst>
              </a:tr>
              <a:tr h="344954">
                <a:tc>
                  <a:txBody>
                    <a:bodyPr/>
                    <a:lstStyle/>
                    <a:p>
                      <a:pPr marL="36576" marR="36576"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 dirty="0">
                          <a:effectLst/>
                        </a:rPr>
                        <a:t>Promowanie równowagi i różnorodności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178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10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20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17.63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2.091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174986755"/>
                  </a:ext>
                </a:extLst>
              </a:tr>
              <a:tr h="344954">
                <a:tc>
                  <a:txBody>
                    <a:bodyPr/>
                    <a:lstStyle/>
                    <a:p>
                      <a:pPr marL="36576" marR="36576"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Środowisko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178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8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20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15.53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2.731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873788947"/>
                  </a:ext>
                </a:extLst>
              </a:tr>
              <a:tr h="344954">
                <a:tc>
                  <a:txBody>
                    <a:bodyPr/>
                    <a:lstStyle/>
                    <a:p>
                      <a:pPr marL="36576" marR="36576"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 dirty="0">
                          <a:effectLst/>
                        </a:rPr>
                        <a:t>Jedzenie jako nagroda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178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3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15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6.58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3.036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132218997"/>
                  </a:ext>
                </a:extLst>
              </a:tr>
              <a:tr h="344954">
                <a:tc>
                  <a:txBody>
                    <a:bodyPr/>
                    <a:lstStyle/>
                    <a:p>
                      <a:pPr marL="36576" marR="36576"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Zaangażowanie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178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3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15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11.15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2.644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977433638"/>
                  </a:ext>
                </a:extLst>
              </a:tr>
              <a:tr h="344954">
                <a:tc>
                  <a:txBody>
                    <a:bodyPr/>
                    <a:lstStyle/>
                    <a:p>
                      <a:pPr marL="36576" marR="36576"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Modelowanie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178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4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20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14.72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3.446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932390874"/>
                  </a:ext>
                </a:extLst>
              </a:tr>
              <a:tr h="344954">
                <a:tc>
                  <a:txBody>
                    <a:bodyPr/>
                    <a:lstStyle/>
                    <a:p>
                      <a:pPr marL="36576" marR="36576"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Monitorowanie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178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7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20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16.63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2.834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895385284"/>
                  </a:ext>
                </a:extLst>
              </a:tr>
              <a:tr h="344954">
                <a:tc>
                  <a:txBody>
                    <a:bodyPr/>
                    <a:lstStyle/>
                    <a:p>
                      <a:pPr marL="36576" marR="36576"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Presja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178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4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20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9.69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3.763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827470696"/>
                  </a:ext>
                </a:extLst>
              </a:tr>
              <a:tr h="344954">
                <a:tc>
                  <a:txBody>
                    <a:bodyPr/>
                    <a:lstStyle/>
                    <a:p>
                      <a:pPr marL="36576" marR="36576"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Ograniczanie niezdrowej żywności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178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4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20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13.92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3.366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905236874"/>
                  </a:ext>
                </a:extLst>
              </a:tr>
              <a:tr h="344954">
                <a:tc>
                  <a:txBody>
                    <a:bodyPr/>
                    <a:lstStyle/>
                    <a:p>
                      <a:pPr marL="36576" marR="36576"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Kontrola wagi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178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8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33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18.51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6.129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189196201"/>
                  </a:ext>
                </a:extLst>
              </a:tr>
              <a:tr h="344954">
                <a:tc>
                  <a:txBody>
                    <a:bodyPr/>
                    <a:lstStyle/>
                    <a:p>
                      <a:pPr marL="36576" marR="36576"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 dirty="0">
                          <a:effectLst/>
                        </a:rPr>
                        <a:t>Nauczanie o żywieniu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178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6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15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>
                          <a:effectLst/>
                        </a:rPr>
                        <a:t>11.39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100" u="none" strike="noStrike" dirty="0">
                          <a:effectLst/>
                        </a:rPr>
                        <a:t>2.334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128846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5871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F10D667-E4ED-47DD-82AC-7F71C97BF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430" y="1630261"/>
            <a:ext cx="8229600" cy="48983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endParaRPr lang="pl-PL" sz="1200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6259CECC-9E68-4040-AC1B-BD50FDF15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Różnice w postawach żywieniowych matek i ojców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3EE53C3-E24D-4E62-9D90-7806CEFB97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1121644"/>
              </p:ext>
            </p:extLst>
          </p:nvPr>
        </p:nvGraphicFramePr>
        <p:xfrm>
          <a:off x="827584" y="1603391"/>
          <a:ext cx="7344815" cy="4171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5809">
                  <a:extLst>
                    <a:ext uri="{9D8B030D-6E8A-4147-A177-3AD203B41FA5}">
                      <a16:colId xmlns:a16="http://schemas.microsoft.com/office/drawing/2014/main" val="3540470868"/>
                    </a:ext>
                  </a:extLst>
                </a:gridCol>
                <a:gridCol w="1394006">
                  <a:extLst>
                    <a:ext uri="{9D8B030D-6E8A-4147-A177-3AD203B41FA5}">
                      <a16:colId xmlns:a16="http://schemas.microsoft.com/office/drawing/2014/main" val="2402523050"/>
                    </a:ext>
                  </a:extLst>
                </a:gridCol>
                <a:gridCol w="612673">
                  <a:extLst>
                    <a:ext uri="{9D8B030D-6E8A-4147-A177-3AD203B41FA5}">
                      <a16:colId xmlns:a16="http://schemas.microsoft.com/office/drawing/2014/main" val="1659774238"/>
                    </a:ext>
                  </a:extLst>
                </a:gridCol>
                <a:gridCol w="1169827">
                  <a:extLst>
                    <a:ext uri="{9D8B030D-6E8A-4147-A177-3AD203B41FA5}">
                      <a16:colId xmlns:a16="http://schemas.microsoft.com/office/drawing/2014/main" val="4106303911"/>
                    </a:ext>
                  </a:extLst>
                </a:gridCol>
                <a:gridCol w="891250">
                  <a:extLst>
                    <a:ext uri="{9D8B030D-6E8A-4147-A177-3AD203B41FA5}">
                      <a16:colId xmlns:a16="http://schemas.microsoft.com/office/drawing/2014/main" val="3729513351"/>
                    </a:ext>
                  </a:extLst>
                </a:gridCol>
                <a:gridCol w="891250">
                  <a:extLst>
                    <a:ext uri="{9D8B030D-6E8A-4147-A177-3AD203B41FA5}">
                      <a16:colId xmlns:a16="http://schemas.microsoft.com/office/drawing/2014/main" val="2076885496"/>
                    </a:ext>
                  </a:extLst>
                </a:gridCol>
              </a:tblGrid>
              <a:tr h="295166"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Wymiary: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Płeć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N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Średnia ranga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b="0" i="0" u="none" strike="noStrike" dirty="0">
                          <a:effectLst/>
                          <a:latin typeface="+mn-lt"/>
                        </a:rPr>
                        <a:t>Z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p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057280265"/>
                  </a:ext>
                </a:extLst>
              </a:tr>
              <a:tr h="295166">
                <a:tc rowSpan="2">
                  <a:txBody>
                    <a:bodyPr/>
                    <a:lstStyle/>
                    <a:p>
                      <a:pPr marL="36576" marR="36576"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Kontrola dziecka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Kobieta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141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b="0" i="0" u="none" strike="noStrike" dirty="0">
                          <a:effectLst/>
                          <a:latin typeface="+mn-lt"/>
                        </a:rPr>
                        <a:t>88,63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 rowSpan="2">
                  <a:txBody>
                    <a:bodyPr/>
                    <a:lstStyle/>
                    <a:p>
                      <a:pPr marL="36576" marR="36576" algn="ct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 </a:t>
                      </a:r>
                      <a:endParaRPr lang="pl-PL" sz="1800" u="none" strike="noStrike" dirty="0">
                        <a:effectLst/>
                      </a:endParaRPr>
                    </a:p>
                    <a:p>
                      <a:pPr marL="36576" marR="36576" algn="ct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-0.444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 rowSpan="2">
                  <a:txBody>
                    <a:bodyPr/>
                    <a:lstStyle/>
                    <a:p>
                      <a:pPr marL="36576" marR="36576" algn="ct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 </a:t>
                      </a:r>
                      <a:endParaRPr lang="pl-PL" sz="1800" u="none" strike="noStrike" dirty="0">
                        <a:effectLst/>
                      </a:endParaRPr>
                    </a:p>
                    <a:p>
                      <a:pPr marL="36576" marR="36576" algn="ct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0.657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475596512"/>
                  </a:ext>
                </a:extLst>
              </a:tr>
              <a:tr h="46230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76" marR="36576"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Mężczyzna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37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b="0" i="0" u="none" strike="noStrike" dirty="0">
                          <a:effectLst/>
                          <a:latin typeface="+mn-lt"/>
                        </a:rPr>
                        <a:t>92,82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608263"/>
                  </a:ext>
                </a:extLst>
              </a:tr>
              <a:tr h="295166">
                <a:tc rowSpan="2">
                  <a:txBody>
                    <a:bodyPr/>
                    <a:lstStyle/>
                    <a:p>
                      <a:pPr marL="36576" marR="36576"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Kontrola emocji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Kobieta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141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b="0" i="0" u="none" strike="noStrike" dirty="0">
                          <a:effectLst/>
                          <a:latin typeface="+mn-lt"/>
                        </a:rPr>
                        <a:t>86,53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 rowSpan="2">
                  <a:txBody>
                    <a:bodyPr/>
                    <a:lstStyle/>
                    <a:p>
                      <a:pPr marL="36576" marR="36576" algn="ct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 </a:t>
                      </a:r>
                      <a:endParaRPr lang="pl-PL" sz="1800" u="none" strike="noStrike" dirty="0">
                        <a:effectLst/>
                      </a:endParaRPr>
                    </a:p>
                    <a:p>
                      <a:pPr marL="36576" marR="36576" algn="ct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-1.539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 rowSpan="2">
                  <a:txBody>
                    <a:bodyPr/>
                    <a:lstStyle/>
                    <a:p>
                      <a:pPr marL="36576" marR="36576" algn="ct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 </a:t>
                      </a:r>
                      <a:endParaRPr lang="pl-PL" sz="1800" u="none" strike="noStrike" dirty="0">
                        <a:effectLst/>
                      </a:endParaRPr>
                    </a:p>
                    <a:p>
                      <a:pPr marL="36576" marR="36576" algn="ct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0.124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070285454"/>
                  </a:ext>
                </a:extLst>
              </a:tr>
              <a:tr h="46230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76" marR="36576"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Mężczyzna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37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b="0" i="0" u="none" strike="noStrike" dirty="0">
                          <a:effectLst/>
                          <a:latin typeface="+mn-lt"/>
                        </a:rPr>
                        <a:t>100,82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286337"/>
                  </a:ext>
                </a:extLst>
              </a:tr>
              <a:tr h="295166">
                <a:tc rowSpan="2">
                  <a:txBody>
                    <a:bodyPr/>
                    <a:lstStyle/>
                    <a:p>
                      <a:pPr marL="36576" marR="36576"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Promowanie równowagi i różnorodności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Kobieta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141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b="0" i="0" u="none" strike="noStrike" dirty="0">
                          <a:effectLst/>
                          <a:latin typeface="+mn-lt"/>
                        </a:rPr>
                        <a:t>96,38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 rowSpan="2">
                  <a:txBody>
                    <a:bodyPr/>
                    <a:lstStyle/>
                    <a:p>
                      <a:pPr marL="36576" marR="36576" algn="ct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-3.530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 rowSpan="2">
                  <a:txBody>
                    <a:bodyPr/>
                    <a:lstStyle/>
                    <a:p>
                      <a:pPr marL="36576" marR="36576" algn="ct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0.000</a:t>
                      </a:r>
                      <a:r>
                        <a:rPr lang="pl-PL" sz="1200" u="none" strike="noStrike" baseline="30000" dirty="0">
                          <a:effectLst/>
                        </a:rPr>
                        <a:t>*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400145781"/>
                  </a:ext>
                </a:extLst>
              </a:tr>
              <a:tr h="29516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76" marR="36576"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Mężczyzna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37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b="0" i="0" u="none" strike="noStrike" dirty="0">
                          <a:effectLst/>
                          <a:latin typeface="+mn-lt"/>
                        </a:rPr>
                        <a:t>63,28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367529"/>
                  </a:ext>
                </a:extLst>
              </a:tr>
              <a:tr h="295166">
                <a:tc rowSpan="2">
                  <a:txBody>
                    <a:bodyPr/>
                    <a:lstStyle/>
                    <a:p>
                      <a:pPr marL="36576" marR="36576"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Środowisko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Kobieta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141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b="0" i="0" u="none" strike="noStrike" dirty="0">
                          <a:effectLst/>
                          <a:latin typeface="+mn-lt"/>
                        </a:rPr>
                        <a:t>94,64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 rowSpan="2">
                  <a:txBody>
                    <a:bodyPr/>
                    <a:lstStyle/>
                    <a:p>
                      <a:pPr marL="36576" marR="36576" algn="ct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-2.619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 rowSpan="2">
                  <a:txBody>
                    <a:bodyPr/>
                    <a:lstStyle/>
                    <a:p>
                      <a:pPr marL="36576" marR="36576" algn="ct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0.009*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818825227"/>
                  </a:ext>
                </a:extLst>
              </a:tr>
              <a:tr h="29516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76" marR="36576"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Mężczyzna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37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b="0" i="0" u="none" strike="noStrike" dirty="0">
                          <a:effectLst/>
                          <a:latin typeface="+mn-lt"/>
                        </a:rPr>
                        <a:t>69,91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302635"/>
                  </a:ext>
                </a:extLst>
              </a:tr>
              <a:tr h="295166">
                <a:tc rowSpan="2">
                  <a:txBody>
                    <a:bodyPr/>
                    <a:lstStyle/>
                    <a:p>
                      <a:pPr marL="36576" marR="36576"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Jedzenie jako nagroda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Kobieta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141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b="0" i="0" u="none" strike="noStrike" dirty="0">
                          <a:effectLst/>
                          <a:latin typeface="+mn-lt"/>
                        </a:rPr>
                        <a:t>85,58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 rowSpan="2">
                  <a:txBody>
                    <a:bodyPr/>
                    <a:lstStyle/>
                    <a:p>
                      <a:pPr marL="36576" marR="36576" algn="ct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-1.999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 rowSpan="2">
                  <a:txBody>
                    <a:bodyPr/>
                    <a:lstStyle/>
                    <a:p>
                      <a:pPr marL="36576" marR="36576" algn="ct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0.046*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346966990"/>
                  </a:ext>
                </a:extLst>
              </a:tr>
              <a:tr h="29516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76" marR="36576"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Mężczyzna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37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b="0" i="0" u="none" strike="noStrike" dirty="0">
                          <a:effectLst/>
                          <a:latin typeface="+mn-lt"/>
                        </a:rPr>
                        <a:t>104,45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331833"/>
                  </a:ext>
                </a:extLst>
              </a:tr>
              <a:tr h="295166">
                <a:tc rowSpan="2">
                  <a:txBody>
                    <a:bodyPr/>
                    <a:lstStyle/>
                    <a:p>
                      <a:pPr marL="36576" marR="36576"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Zaangażowanie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Kobieta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141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b="0" i="0" u="none" strike="noStrike" dirty="0">
                          <a:effectLst/>
                          <a:latin typeface="+mn-lt"/>
                        </a:rPr>
                        <a:t>99,53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 rowSpan="2">
                  <a:txBody>
                    <a:bodyPr/>
                    <a:lstStyle/>
                    <a:p>
                      <a:pPr marL="36576" marR="36576" algn="ct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-5.104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 rowSpan="2">
                  <a:txBody>
                    <a:bodyPr/>
                    <a:lstStyle/>
                    <a:p>
                      <a:pPr marL="36576" marR="36576" algn="ct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0.000*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733820691"/>
                  </a:ext>
                </a:extLst>
              </a:tr>
              <a:tr h="29516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76" marR="36576"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Mężczyzna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37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b="0" i="0" u="none" strike="noStrike" dirty="0">
                          <a:effectLst/>
                          <a:latin typeface="+mn-lt"/>
                        </a:rPr>
                        <a:t>51,28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605162"/>
                  </a:ext>
                </a:extLst>
              </a:tr>
            </a:tbl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0D74158A-8561-48B9-9681-03BE122B7789}"/>
              </a:ext>
            </a:extLst>
          </p:cNvPr>
          <p:cNvSpPr txBox="1"/>
          <p:nvPr/>
        </p:nvSpPr>
        <p:spPr>
          <a:xfrm>
            <a:off x="827584" y="5949280"/>
            <a:ext cx="2592288" cy="54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2F774A3-B191-419F-92E3-0C1DDD7DFE14}"/>
              </a:ext>
            </a:extLst>
          </p:cNvPr>
          <p:cNvSpPr txBox="1"/>
          <p:nvPr/>
        </p:nvSpPr>
        <p:spPr>
          <a:xfrm>
            <a:off x="899592" y="5949280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buNone/>
            </a:pPr>
            <a:r>
              <a:rPr lang="pl-PL" sz="1100" i="1" dirty="0">
                <a:latin typeface="Times New Roman" pitchFamily="18" charset="0"/>
                <a:cs typeface="Times New Roman" pitchFamily="18" charset="0"/>
              </a:rPr>
              <a:t>*p&lt;0,05</a:t>
            </a:r>
            <a:endParaRPr lang="pl-PL" sz="1100" dirty="0"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buNone/>
            </a:pPr>
            <a:r>
              <a:rPr lang="pl-PL" sz="1100" i="1" dirty="0">
                <a:latin typeface="Times New Roman" pitchFamily="18" charset="0"/>
                <a:cs typeface="Times New Roman" pitchFamily="18" charset="0"/>
              </a:rPr>
              <a:t>Źródło: Opracowanie własne</a:t>
            </a:r>
            <a:endParaRPr lang="pl-PL" sz="11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4996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DD10E54-5144-416F-B138-97B415D75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Różnice w postawach żywieniowych matek i ojców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D0BF5B7-7B8A-4AF8-86A9-9C55ACC24B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1505101"/>
            <a:ext cx="8363272" cy="473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lvl="0" indent="0">
              <a:buNone/>
            </a:pPr>
            <a:r>
              <a:rPr lang="pl-PL" sz="1100" i="1" dirty="0">
                <a:latin typeface="Times New Roman" pitchFamily="18" charset="0"/>
                <a:cs typeface="Times New Roman" pitchFamily="18" charset="0"/>
              </a:rPr>
              <a:t>*p&lt;0,05</a:t>
            </a:r>
            <a:endParaRPr lang="pl-PL" sz="1050" dirty="0"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buNone/>
            </a:pPr>
            <a:r>
              <a:rPr lang="pl-PL" sz="1100" i="1" dirty="0">
                <a:latin typeface="Times New Roman" pitchFamily="18" charset="0"/>
                <a:cs typeface="Times New Roman" pitchFamily="18" charset="0"/>
              </a:rPr>
              <a:t>Źródło: Opracowanie własne</a:t>
            </a:r>
            <a:endParaRPr lang="pl-PL" sz="1100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61DE725D-8BC5-4CC6-880B-ACD92AD86E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5478423"/>
              </p:ext>
            </p:extLst>
          </p:nvPr>
        </p:nvGraphicFramePr>
        <p:xfrm>
          <a:off x="827584" y="1626828"/>
          <a:ext cx="7200799" cy="42653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6931">
                  <a:extLst>
                    <a:ext uri="{9D8B030D-6E8A-4147-A177-3AD203B41FA5}">
                      <a16:colId xmlns:a16="http://schemas.microsoft.com/office/drawing/2014/main" val="1348339580"/>
                    </a:ext>
                  </a:extLst>
                </a:gridCol>
                <a:gridCol w="1269456">
                  <a:extLst>
                    <a:ext uri="{9D8B030D-6E8A-4147-A177-3AD203B41FA5}">
                      <a16:colId xmlns:a16="http://schemas.microsoft.com/office/drawing/2014/main" val="2547091653"/>
                    </a:ext>
                  </a:extLst>
                </a:gridCol>
                <a:gridCol w="848109">
                  <a:extLst>
                    <a:ext uri="{9D8B030D-6E8A-4147-A177-3AD203B41FA5}">
                      <a16:colId xmlns:a16="http://schemas.microsoft.com/office/drawing/2014/main" val="62129548"/>
                    </a:ext>
                  </a:extLst>
                </a:gridCol>
                <a:gridCol w="1007179">
                  <a:extLst>
                    <a:ext uri="{9D8B030D-6E8A-4147-A177-3AD203B41FA5}">
                      <a16:colId xmlns:a16="http://schemas.microsoft.com/office/drawing/2014/main" val="288323030"/>
                    </a:ext>
                  </a:extLst>
                </a:gridCol>
                <a:gridCol w="852398">
                  <a:extLst>
                    <a:ext uri="{9D8B030D-6E8A-4147-A177-3AD203B41FA5}">
                      <a16:colId xmlns:a16="http://schemas.microsoft.com/office/drawing/2014/main" val="3764116932"/>
                    </a:ext>
                  </a:extLst>
                </a:gridCol>
                <a:gridCol w="876726">
                  <a:extLst>
                    <a:ext uri="{9D8B030D-6E8A-4147-A177-3AD203B41FA5}">
                      <a16:colId xmlns:a16="http://schemas.microsoft.com/office/drawing/2014/main" val="1835264499"/>
                    </a:ext>
                  </a:extLst>
                </a:gridCol>
              </a:tblGrid>
              <a:tr h="413534"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Wymiary: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Płeć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N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Średnia ranga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b="0" i="0" u="none" strike="noStrike" dirty="0">
                          <a:effectLst/>
                          <a:latin typeface="+mn-lt"/>
                        </a:rPr>
                        <a:t>Z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p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181799388"/>
                  </a:ext>
                </a:extLst>
              </a:tr>
              <a:tr h="210573">
                <a:tc rowSpan="2">
                  <a:txBody>
                    <a:bodyPr/>
                    <a:lstStyle/>
                    <a:p>
                      <a:pPr marL="36576" marR="36576"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Modelowanie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Kobieta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141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b="0" i="0" u="none" strike="noStrike" dirty="0">
                          <a:effectLst/>
                          <a:latin typeface="+mn-lt"/>
                        </a:rPr>
                        <a:t>97,24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 rowSpan="2">
                  <a:txBody>
                    <a:bodyPr/>
                    <a:lstStyle/>
                    <a:p>
                      <a:pPr marL="36576" marR="36576" algn="ct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-3.929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 rowSpan="2">
                  <a:txBody>
                    <a:bodyPr/>
                    <a:lstStyle/>
                    <a:p>
                      <a:pPr marL="36576" marR="36576" algn="ct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0.000*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379921480"/>
                  </a:ext>
                </a:extLst>
              </a:tr>
              <a:tr h="41137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76" marR="36576"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Mężczyzna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37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60.01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151778"/>
                  </a:ext>
                </a:extLst>
              </a:tr>
              <a:tr h="210573">
                <a:tc rowSpan="2">
                  <a:txBody>
                    <a:bodyPr/>
                    <a:lstStyle/>
                    <a:p>
                      <a:pPr marL="36576" marR="36576"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Monitorowanie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Kobieta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141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b="0" i="0" u="none" strike="noStrike" dirty="0">
                          <a:effectLst/>
                          <a:latin typeface="+mn-lt"/>
                        </a:rPr>
                        <a:t>97,77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 rowSpan="2">
                  <a:txBody>
                    <a:bodyPr/>
                    <a:lstStyle/>
                    <a:p>
                      <a:pPr marL="36576" marR="36576" algn="ct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-4.228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 rowSpan="2">
                  <a:txBody>
                    <a:bodyPr/>
                    <a:lstStyle/>
                    <a:p>
                      <a:pPr marL="36576" marR="36576" algn="ct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0.000*</a:t>
                      </a:r>
                      <a:endParaRPr lang="pl-PL" sz="1800" u="none" strike="noStrike" dirty="0">
                        <a:effectLst/>
                      </a:endParaRPr>
                    </a:p>
                    <a:p>
                      <a:pPr marL="36576" marR="36576" algn="ct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 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674603003"/>
                  </a:ext>
                </a:extLst>
              </a:tr>
              <a:tr h="52999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76" marR="36576"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Mężczyzna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37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58,00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353163"/>
                  </a:ext>
                </a:extLst>
              </a:tr>
              <a:tr h="210573">
                <a:tc rowSpan="2">
                  <a:txBody>
                    <a:bodyPr/>
                    <a:lstStyle/>
                    <a:p>
                      <a:pPr marL="36576" marR="36576"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Presja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Kobieta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141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b="0" i="0" u="none" strike="noStrike" dirty="0">
                          <a:effectLst/>
                          <a:latin typeface="+mn-lt"/>
                        </a:rPr>
                        <a:t>82,13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 rowSpan="2">
                  <a:txBody>
                    <a:bodyPr/>
                    <a:lstStyle/>
                    <a:p>
                      <a:pPr marL="36576" marR="36576" algn="ct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-3.736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 rowSpan="2">
                  <a:txBody>
                    <a:bodyPr/>
                    <a:lstStyle/>
                    <a:p>
                      <a:pPr marL="36576" marR="36576" algn="ct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0.000*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978994022"/>
                  </a:ext>
                </a:extLst>
              </a:tr>
              <a:tr h="41137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76" marR="36576"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Mężczyzna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37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b="0" i="0" u="none" strike="noStrike" dirty="0">
                          <a:effectLst/>
                          <a:latin typeface="+mn-lt"/>
                        </a:rPr>
                        <a:t>117,57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239380"/>
                  </a:ext>
                </a:extLst>
              </a:tr>
              <a:tr h="210573">
                <a:tc rowSpan="2">
                  <a:txBody>
                    <a:bodyPr/>
                    <a:lstStyle/>
                    <a:p>
                      <a:pPr marL="36576" marR="36576"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Ograniczanie niezdrowej żywności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Kobieta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141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b="0" i="0" u="none" strike="noStrike" dirty="0">
                          <a:effectLst/>
                          <a:latin typeface="+mn-lt"/>
                        </a:rPr>
                        <a:t>88,28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 rowSpan="2">
                  <a:txBody>
                    <a:bodyPr/>
                    <a:lstStyle/>
                    <a:p>
                      <a:pPr marL="36576" marR="36576" algn="ct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-0.620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 rowSpan="2">
                  <a:txBody>
                    <a:bodyPr/>
                    <a:lstStyle/>
                    <a:p>
                      <a:pPr marL="36576" marR="36576" algn="ct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0.535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781293067"/>
                  </a:ext>
                </a:extLst>
              </a:tr>
              <a:tr h="41137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76" marR="36576"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Mężczyzna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37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b="0" i="0" u="none" strike="noStrike" dirty="0">
                          <a:effectLst/>
                          <a:latin typeface="+mn-lt"/>
                        </a:rPr>
                        <a:t>94,15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951621"/>
                  </a:ext>
                </a:extLst>
              </a:tr>
              <a:tr h="210573">
                <a:tc rowSpan="2">
                  <a:txBody>
                    <a:bodyPr/>
                    <a:lstStyle/>
                    <a:p>
                      <a:pPr marL="36576" marR="36576"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Kontrola wagi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Kobieta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141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b="0" i="0" u="none" strike="noStrike" dirty="0">
                          <a:effectLst/>
                          <a:latin typeface="+mn-lt"/>
                        </a:rPr>
                        <a:t>90,42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 rowSpan="2">
                  <a:txBody>
                    <a:bodyPr/>
                    <a:lstStyle/>
                    <a:p>
                      <a:pPr marL="36576" marR="36576" algn="ct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b="0" i="0" u="none" strike="noStrike" dirty="0">
                          <a:effectLst/>
                          <a:latin typeface="+mn-lt"/>
                        </a:rPr>
                        <a:t>-0,467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 rowSpan="2">
                  <a:txBody>
                    <a:bodyPr/>
                    <a:lstStyle/>
                    <a:p>
                      <a:pPr marL="36576" marR="36576" algn="ct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0.641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749935209"/>
                  </a:ext>
                </a:extLst>
              </a:tr>
              <a:tr h="41137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76" marR="36576"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Mężczyzna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37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b="0" i="0" u="none" strike="noStrike" dirty="0">
                          <a:effectLst/>
                          <a:latin typeface="+mn-lt"/>
                        </a:rPr>
                        <a:t>85,99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85187"/>
                  </a:ext>
                </a:extLst>
              </a:tr>
              <a:tr h="210573">
                <a:tc rowSpan="2">
                  <a:txBody>
                    <a:bodyPr/>
                    <a:lstStyle/>
                    <a:p>
                      <a:pPr marL="36576" marR="36576"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Nauczanie o żywieniu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Kobieta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141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b="0" i="0" u="none" strike="noStrike" dirty="0">
                          <a:effectLst/>
                          <a:latin typeface="+mn-lt"/>
                        </a:rPr>
                        <a:t>95,01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 rowSpan="2">
                  <a:txBody>
                    <a:bodyPr/>
                    <a:lstStyle/>
                    <a:p>
                      <a:pPr marL="36576" marR="36576" algn="ct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-2.810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 rowSpan="2">
                  <a:txBody>
                    <a:bodyPr/>
                    <a:lstStyle/>
                    <a:p>
                      <a:pPr marL="36576" marR="36576" algn="ct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0.005*</a:t>
                      </a:r>
                      <a:endParaRPr lang="pl-PL" sz="1800" u="none" strike="noStrike" dirty="0">
                        <a:effectLst/>
                      </a:endParaRPr>
                    </a:p>
                    <a:p>
                      <a:pPr marL="36576" marR="36576" algn="ct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 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113689304"/>
                  </a:ext>
                </a:extLst>
              </a:tr>
              <a:tr h="41137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76" marR="36576" algn="l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Mężczyzna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37</a:t>
                      </a:r>
                      <a:endParaRPr lang="pl-PL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b="0" i="0" u="none" strike="noStrike" dirty="0">
                          <a:effectLst/>
                          <a:latin typeface="+mn-lt"/>
                        </a:rPr>
                        <a:t>68,50</a:t>
                      </a:r>
                      <a:endParaRPr lang="pl-PL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954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562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E838BD7F-0BDE-4BD6-BE34-C4FD16DEF7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E1BF8433-DEBA-48CE-A3C0-3AF8B9D28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400" dirty="0"/>
              <a:t>Związek pomiędzy chęcią do spożywania nowych</a:t>
            </a:r>
            <a:br>
              <a:rPr lang="pl-PL" sz="2400" dirty="0"/>
            </a:br>
            <a:r>
              <a:rPr lang="pl-PL" sz="2400" dirty="0"/>
              <a:t>pokarmów przez dzieci a poszczególnymi wymiarami postaw żywieniowych rodziców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EA5DD075-5F4F-4401-A685-D95C189D4B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5741071"/>
              </p:ext>
            </p:extLst>
          </p:nvPr>
        </p:nvGraphicFramePr>
        <p:xfrm>
          <a:off x="457199" y="1916832"/>
          <a:ext cx="8357457" cy="36059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5037">
                  <a:extLst>
                    <a:ext uri="{9D8B030D-6E8A-4147-A177-3AD203B41FA5}">
                      <a16:colId xmlns:a16="http://schemas.microsoft.com/office/drawing/2014/main" val="1983153574"/>
                    </a:ext>
                  </a:extLst>
                </a:gridCol>
                <a:gridCol w="399484">
                  <a:extLst>
                    <a:ext uri="{9D8B030D-6E8A-4147-A177-3AD203B41FA5}">
                      <a16:colId xmlns:a16="http://schemas.microsoft.com/office/drawing/2014/main" val="2765416499"/>
                    </a:ext>
                  </a:extLst>
                </a:gridCol>
                <a:gridCol w="634399">
                  <a:extLst>
                    <a:ext uri="{9D8B030D-6E8A-4147-A177-3AD203B41FA5}">
                      <a16:colId xmlns:a16="http://schemas.microsoft.com/office/drawing/2014/main" val="2965622116"/>
                    </a:ext>
                  </a:extLst>
                </a:gridCol>
                <a:gridCol w="620330">
                  <a:extLst>
                    <a:ext uri="{9D8B030D-6E8A-4147-A177-3AD203B41FA5}">
                      <a16:colId xmlns:a16="http://schemas.microsoft.com/office/drawing/2014/main" val="3805393090"/>
                    </a:ext>
                  </a:extLst>
                </a:gridCol>
                <a:gridCol w="689255">
                  <a:extLst>
                    <a:ext uri="{9D8B030D-6E8A-4147-A177-3AD203B41FA5}">
                      <a16:colId xmlns:a16="http://schemas.microsoft.com/office/drawing/2014/main" val="860314639"/>
                    </a:ext>
                  </a:extLst>
                </a:gridCol>
                <a:gridCol w="576296">
                  <a:extLst>
                    <a:ext uri="{9D8B030D-6E8A-4147-A177-3AD203B41FA5}">
                      <a16:colId xmlns:a16="http://schemas.microsoft.com/office/drawing/2014/main" val="221444004"/>
                    </a:ext>
                  </a:extLst>
                </a:gridCol>
                <a:gridCol w="526513">
                  <a:extLst>
                    <a:ext uri="{9D8B030D-6E8A-4147-A177-3AD203B41FA5}">
                      <a16:colId xmlns:a16="http://schemas.microsoft.com/office/drawing/2014/main" val="4168759331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589778050"/>
                    </a:ext>
                  </a:extLst>
                </a:gridCol>
                <a:gridCol w="583415">
                  <a:extLst>
                    <a:ext uri="{9D8B030D-6E8A-4147-A177-3AD203B41FA5}">
                      <a16:colId xmlns:a16="http://schemas.microsoft.com/office/drawing/2014/main" val="2620733365"/>
                    </a:ext>
                  </a:extLst>
                </a:gridCol>
                <a:gridCol w="495825">
                  <a:extLst>
                    <a:ext uri="{9D8B030D-6E8A-4147-A177-3AD203B41FA5}">
                      <a16:colId xmlns:a16="http://schemas.microsoft.com/office/drawing/2014/main" val="2381519540"/>
                    </a:ext>
                  </a:extLst>
                </a:gridCol>
                <a:gridCol w="603543">
                  <a:extLst>
                    <a:ext uri="{9D8B030D-6E8A-4147-A177-3AD203B41FA5}">
                      <a16:colId xmlns:a16="http://schemas.microsoft.com/office/drawing/2014/main" val="3464505692"/>
                    </a:ext>
                  </a:extLst>
                </a:gridCol>
                <a:gridCol w="549684">
                  <a:extLst>
                    <a:ext uri="{9D8B030D-6E8A-4147-A177-3AD203B41FA5}">
                      <a16:colId xmlns:a16="http://schemas.microsoft.com/office/drawing/2014/main" val="831170594"/>
                    </a:ext>
                  </a:extLst>
                </a:gridCol>
                <a:gridCol w="549684">
                  <a:extLst>
                    <a:ext uri="{9D8B030D-6E8A-4147-A177-3AD203B41FA5}">
                      <a16:colId xmlns:a16="http://schemas.microsoft.com/office/drawing/2014/main" val="737797046"/>
                    </a:ext>
                  </a:extLst>
                </a:gridCol>
                <a:gridCol w="457742">
                  <a:extLst>
                    <a:ext uri="{9D8B030D-6E8A-4147-A177-3AD203B41FA5}">
                      <a16:colId xmlns:a16="http://schemas.microsoft.com/office/drawing/2014/main" val="16442172"/>
                    </a:ext>
                  </a:extLst>
                </a:gridCol>
              </a:tblGrid>
              <a:tr h="1687189">
                <a:tc rowSpan="3"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u="none" strike="noStrike" dirty="0">
                          <a:effectLst/>
                        </a:rPr>
                        <a:t>Moje dziecko próbuje stale nowych i różnych rodzajów pożywienia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 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Kontrola dziecka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Kontrola emocji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Promowanie równowagi i różnorodności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Środowisko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Jedzenie jako </a:t>
                      </a:r>
                    </a:p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nagroda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u="none" strike="noStrike" dirty="0">
                          <a:effectLst/>
                        </a:rPr>
                        <a:t>Zaangażowanie</a:t>
                      </a:r>
                      <a:endParaRPr lang="pl-PL" dirty="0"/>
                    </a:p>
                  </a:txBody>
                  <a:tcPr marL="7620" marR="7620" marT="7620" marB="0" vert="vert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Modelowanie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Monitorowanie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Presja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Ograniczanie niezdrowej</a:t>
                      </a:r>
                    </a:p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 żywności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Kontrola wagi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Nauczanie o </a:t>
                      </a:r>
                    </a:p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żywieniu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b"/>
                </a:tc>
                <a:extLst>
                  <a:ext uri="{0D108BD9-81ED-4DB2-BD59-A6C34878D82A}">
                    <a16:rowId xmlns:a16="http://schemas.microsoft.com/office/drawing/2014/main" val="2838562219"/>
                  </a:ext>
                </a:extLst>
              </a:tr>
              <a:tr h="114842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 err="1">
                          <a:effectLst/>
                        </a:rPr>
                        <a:t>r</a:t>
                      </a:r>
                      <a:r>
                        <a:rPr lang="pl-PL" sz="1200" u="none" strike="noStrike" baseline="-25000" dirty="0" err="1">
                          <a:effectLst/>
                        </a:rPr>
                        <a:t>s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-0.022</a:t>
                      </a:r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0.114</a:t>
                      </a:r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b="1" u="none" strike="noStrike" dirty="0">
                          <a:effectLst/>
                        </a:rPr>
                        <a:t>0.266</a:t>
                      </a:r>
                      <a:r>
                        <a:rPr lang="pl-PL" sz="1200" b="1" u="none" strike="noStrike" baseline="30000" dirty="0">
                          <a:effectLst/>
                        </a:rPr>
                        <a:t>*</a:t>
                      </a:r>
                      <a:endParaRPr lang="pl-PL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b="1" u="none" strike="noStrike" dirty="0">
                          <a:effectLst/>
                        </a:rPr>
                        <a:t>0.155</a:t>
                      </a:r>
                      <a:r>
                        <a:rPr lang="pl-PL" sz="1200" b="1" u="none" strike="noStrike" baseline="30000" dirty="0">
                          <a:effectLst/>
                        </a:rPr>
                        <a:t>*</a:t>
                      </a:r>
                      <a:endParaRPr lang="pl-PL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-0.038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0.144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0.141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0.112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b="1" u="none" strike="noStrike" dirty="0">
                          <a:effectLst/>
                        </a:rPr>
                        <a:t>-0.223</a:t>
                      </a:r>
                      <a:r>
                        <a:rPr lang="pl-PL" sz="1200" b="1" u="none" strike="noStrike" baseline="30000" dirty="0">
                          <a:effectLst/>
                        </a:rPr>
                        <a:t>*</a:t>
                      </a:r>
                      <a:endParaRPr lang="pl-PL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0.078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b="1" u="none" strike="noStrike" dirty="0">
                          <a:effectLst/>
                        </a:rPr>
                        <a:t>0.217</a:t>
                      </a:r>
                      <a:r>
                        <a:rPr lang="pl-PL" sz="1200" b="1" u="none" strike="noStrike" baseline="30000" dirty="0">
                          <a:effectLst/>
                        </a:rPr>
                        <a:t>*</a:t>
                      </a:r>
                      <a:endParaRPr lang="pl-PL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0.130</a:t>
                      </a:r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179640035"/>
                  </a:ext>
                </a:extLst>
              </a:tr>
              <a:tr h="77034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p</a:t>
                      </a:r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0.768</a:t>
                      </a:r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0.131</a:t>
                      </a:r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0.000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0.039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0.618</a:t>
                      </a:r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0.055</a:t>
                      </a:r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0.060</a:t>
                      </a:r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0.137</a:t>
                      </a:r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0.003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0.304</a:t>
                      </a:r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0.004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0.084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708852238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56F5E94F-6254-4B8F-BC07-046DB3804821}"/>
              </a:ext>
            </a:extLst>
          </p:cNvPr>
          <p:cNvSpPr txBox="1"/>
          <p:nvPr/>
        </p:nvSpPr>
        <p:spPr>
          <a:xfrm>
            <a:off x="457198" y="5657472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pPr marL="0" lvl="0" indent="0">
              <a:buNone/>
            </a:pPr>
            <a:r>
              <a:rPr lang="pl-PL" sz="1200" i="1" dirty="0">
                <a:latin typeface="Times New Roman" pitchFamily="18" charset="0"/>
                <a:cs typeface="Times New Roman" pitchFamily="18" charset="0"/>
              </a:rPr>
              <a:t>*p&lt;0,05</a:t>
            </a:r>
            <a:endParaRPr lang="pl-PL" sz="1200" dirty="0"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buNone/>
            </a:pPr>
            <a:r>
              <a:rPr lang="pl-PL" sz="1200" i="1" dirty="0">
                <a:latin typeface="Times New Roman" pitchFamily="18" charset="0"/>
                <a:cs typeface="Times New Roman" pitchFamily="18" charset="0"/>
              </a:rPr>
              <a:t>Źródło: Opracowanie własne</a:t>
            </a:r>
            <a:endParaRPr lang="pl-PL" sz="12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046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2B26280E-C8AB-4DB9-9641-A6830211C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853064"/>
            <a:ext cx="8229600" cy="402123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BEBAAD5-801B-4A57-A089-24B15BA81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5866"/>
            <a:ext cx="8229600" cy="1384982"/>
          </a:xfrm>
        </p:spPr>
        <p:txBody>
          <a:bodyPr>
            <a:noAutofit/>
          </a:bodyPr>
          <a:lstStyle/>
          <a:p>
            <a:pPr algn="ctr"/>
            <a:r>
              <a:rPr lang="pl-PL" sz="2400" dirty="0"/>
              <a:t>Związek pomiędzy różnorodnością spożywanego pokarmu przez dzieci a poszczególnymi wymiarami postaw żywieniowych rodziców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E6C96ECA-C053-437A-B22F-5B58E84AB7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0418420"/>
              </p:ext>
            </p:extLst>
          </p:nvPr>
        </p:nvGraphicFramePr>
        <p:xfrm>
          <a:off x="457199" y="2273096"/>
          <a:ext cx="8229602" cy="3384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2432">
                  <a:extLst>
                    <a:ext uri="{9D8B030D-6E8A-4147-A177-3AD203B41FA5}">
                      <a16:colId xmlns:a16="http://schemas.microsoft.com/office/drawing/2014/main" val="229610038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4072708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74703143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15395013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76320646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83746461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426608766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412018295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21374721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424712909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36922285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63480556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766906519"/>
                    </a:ext>
                  </a:extLst>
                </a:gridCol>
                <a:gridCol w="442394">
                  <a:extLst>
                    <a:ext uri="{9D8B030D-6E8A-4147-A177-3AD203B41FA5}">
                      <a16:colId xmlns:a16="http://schemas.microsoft.com/office/drawing/2014/main" val="3051100901"/>
                    </a:ext>
                  </a:extLst>
                </a:gridCol>
              </a:tblGrid>
              <a:tr h="1906472">
                <a:tc rowSpan="3"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u="none" strike="noStrike" dirty="0">
                          <a:effectLst/>
                        </a:rPr>
                        <a:t>Moje dziecko je prawie wszystko</a:t>
                      </a:r>
                      <a:endParaRPr lang="pl-PL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 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Kontrola dziecka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Kontrola emocji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Promowanie równowagi i różnorodności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Środowisko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Jedzenie jako </a:t>
                      </a:r>
                    </a:p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nagroda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Zaangażowanie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Modelowanie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Monitorowanie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Presja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Ograniczanie niezdrowej</a:t>
                      </a:r>
                    </a:p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 żywności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Kontrola wagi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Nauczanie o </a:t>
                      </a:r>
                    </a:p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żywieniu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b"/>
                </a:tc>
                <a:extLst>
                  <a:ext uri="{0D108BD9-81ED-4DB2-BD59-A6C34878D82A}">
                    <a16:rowId xmlns:a16="http://schemas.microsoft.com/office/drawing/2014/main" val="3898275249"/>
                  </a:ext>
                </a:extLst>
              </a:tr>
              <a:tr h="73895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r</a:t>
                      </a:r>
                      <a:r>
                        <a:rPr lang="pl-PL" sz="1200" u="none" strike="noStrike" baseline="-25000">
                          <a:effectLst/>
                        </a:rPr>
                        <a:t>s</a:t>
                      </a:r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-0.058</a:t>
                      </a:r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0.067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0.130</a:t>
                      </a:r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0.085</a:t>
                      </a:r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0.000</a:t>
                      </a:r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b="1" u="none" strike="noStrike" dirty="0">
                          <a:effectLst/>
                        </a:rPr>
                        <a:t>0.178</a:t>
                      </a:r>
                      <a:r>
                        <a:rPr lang="pl-PL" sz="1200" b="1" u="none" strike="noStrike" baseline="30000" dirty="0">
                          <a:effectLst/>
                        </a:rPr>
                        <a:t>*</a:t>
                      </a:r>
                      <a:endParaRPr lang="pl-PL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0.083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b="1" u="none" strike="noStrike" dirty="0">
                          <a:effectLst/>
                        </a:rPr>
                        <a:t>0.206</a:t>
                      </a:r>
                      <a:r>
                        <a:rPr lang="pl-PL" sz="1200" b="1" u="none" strike="noStrike" baseline="30000" dirty="0">
                          <a:effectLst/>
                        </a:rPr>
                        <a:t>*</a:t>
                      </a:r>
                      <a:endParaRPr lang="pl-PL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b="1" u="none" strike="noStrike" dirty="0">
                          <a:effectLst/>
                        </a:rPr>
                        <a:t>-0.195</a:t>
                      </a:r>
                      <a:r>
                        <a:rPr lang="pl-PL" sz="1200" b="1" u="none" strike="noStrike" baseline="30000" dirty="0">
                          <a:effectLst/>
                        </a:rPr>
                        <a:t>*</a:t>
                      </a:r>
                      <a:endParaRPr lang="pl-PL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-0.080</a:t>
                      </a:r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0.072</a:t>
                      </a:r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0.123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519674007"/>
                  </a:ext>
                </a:extLst>
              </a:tr>
              <a:tr h="73895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p</a:t>
                      </a:r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0.439</a:t>
                      </a:r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0.376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0.083</a:t>
                      </a:r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0.257</a:t>
                      </a:r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0.995</a:t>
                      </a:r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0.017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0.271</a:t>
                      </a:r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0.006</a:t>
                      </a:r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0.009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0.291</a:t>
                      </a:r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0.337</a:t>
                      </a:r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0.103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216341531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99D5AF0C-5934-4618-9E46-88416109FAD8}"/>
              </a:ext>
            </a:extLst>
          </p:cNvPr>
          <p:cNvSpPr txBox="1"/>
          <p:nvPr/>
        </p:nvSpPr>
        <p:spPr>
          <a:xfrm>
            <a:off x="457198" y="5657472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pPr marL="0" lvl="0" indent="0">
              <a:buNone/>
            </a:pPr>
            <a:r>
              <a:rPr lang="pl-PL" sz="1200" i="1" dirty="0">
                <a:latin typeface="Times New Roman" pitchFamily="18" charset="0"/>
                <a:cs typeface="Times New Roman" pitchFamily="18" charset="0"/>
              </a:rPr>
              <a:t>*p&lt;0,05</a:t>
            </a:r>
            <a:endParaRPr lang="pl-PL" sz="1200" dirty="0"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buNone/>
            </a:pPr>
            <a:r>
              <a:rPr lang="pl-PL" sz="1200" i="1" dirty="0">
                <a:latin typeface="Times New Roman" pitchFamily="18" charset="0"/>
                <a:cs typeface="Times New Roman" pitchFamily="18" charset="0"/>
              </a:rPr>
              <a:t>Źródło: Opracowanie własne</a:t>
            </a:r>
            <a:endParaRPr lang="pl-PL" sz="12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0632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03A8C6C9-E5D8-41D1-9069-931C4B96EC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FC8F0F7D-760B-4FD5-B072-6DCE9BDA8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400" dirty="0"/>
              <a:t>Związek pomiędzy percepcją ilości spożywanego pokarmu przez dzieci a poszczególnymi wymiarami postaw żywieniowych rodziców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3DBA19FF-93D3-4EC0-B0B0-F8CABD8816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7057599"/>
              </p:ext>
            </p:extLst>
          </p:nvPr>
        </p:nvGraphicFramePr>
        <p:xfrm>
          <a:off x="444756" y="1916833"/>
          <a:ext cx="8087684" cy="30243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3282">
                  <a:extLst>
                    <a:ext uri="{9D8B030D-6E8A-4147-A177-3AD203B41FA5}">
                      <a16:colId xmlns:a16="http://schemas.microsoft.com/office/drawing/2014/main" val="1763396507"/>
                    </a:ext>
                  </a:extLst>
                </a:gridCol>
                <a:gridCol w="340948">
                  <a:extLst>
                    <a:ext uri="{9D8B030D-6E8A-4147-A177-3AD203B41FA5}">
                      <a16:colId xmlns:a16="http://schemas.microsoft.com/office/drawing/2014/main" val="3950923113"/>
                    </a:ext>
                  </a:extLst>
                </a:gridCol>
                <a:gridCol w="494616">
                  <a:extLst>
                    <a:ext uri="{9D8B030D-6E8A-4147-A177-3AD203B41FA5}">
                      <a16:colId xmlns:a16="http://schemas.microsoft.com/office/drawing/2014/main" val="1134539430"/>
                    </a:ext>
                  </a:extLst>
                </a:gridCol>
                <a:gridCol w="494616">
                  <a:extLst>
                    <a:ext uri="{9D8B030D-6E8A-4147-A177-3AD203B41FA5}">
                      <a16:colId xmlns:a16="http://schemas.microsoft.com/office/drawing/2014/main" val="1709474230"/>
                    </a:ext>
                  </a:extLst>
                </a:gridCol>
                <a:gridCol w="565275">
                  <a:extLst>
                    <a:ext uri="{9D8B030D-6E8A-4147-A177-3AD203B41FA5}">
                      <a16:colId xmlns:a16="http://schemas.microsoft.com/office/drawing/2014/main" val="1178984829"/>
                    </a:ext>
                  </a:extLst>
                </a:gridCol>
                <a:gridCol w="513463">
                  <a:extLst>
                    <a:ext uri="{9D8B030D-6E8A-4147-A177-3AD203B41FA5}">
                      <a16:colId xmlns:a16="http://schemas.microsoft.com/office/drawing/2014/main" val="3248587018"/>
                    </a:ext>
                  </a:extLst>
                </a:gridCol>
                <a:gridCol w="492500">
                  <a:extLst>
                    <a:ext uri="{9D8B030D-6E8A-4147-A177-3AD203B41FA5}">
                      <a16:colId xmlns:a16="http://schemas.microsoft.com/office/drawing/2014/main" val="4168630805"/>
                    </a:ext>
                  </a:extLst>
                </a:gridCol>
                <a:gridCol w="560576">
                  <a:extLst>
                    <a:ext uri="{9D8B030D-6E8A-4147-A177-3AD203B41FA5}">
                      <a16:colId xmlns:a16="http://schemas.microsoft.com/office/drawing/2014/main" val="8285616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4095362504"/>
                    </a:ext>
                  </a:extLst>
                </a:gridCol>
                <a:gridCol w="577287">
                  <a:extLst>
                    <a:ext uri="{9D8B030D-6E8A-4147-A177-3AD203B41FA5}">
                      <a16:colId xmlns:a16="http://schemas.microsoft.com/office/drawing/2014/main" val="2735812972"/>
                    </a:ext>
                  </a:extLst>
                </a:gridCol>
                <a:gridCol w="647766">
                  <a:extLst>
                    <a:ext uri="{9D8B030D-6E8A-4147-A177-3AD203B41FA5}">
                      <a16:colId xmlns:a16="http://schemas.microsoft.com/office/drawing/2014/main" val="1157303272"/>
                    </a:ext>
                  </a:extLst>
                </a:gridCol>
                <a:gridCol w="647766">
                  <a:extLst>
                    <a:ext uri="{9D8B030D-6E8A-4147-A177-3AD203B41FA5}">
                      <a16:colId xmlns:a16="http://schemas.microsoft.com/office/drawing/2014/main" val="1470856525"/>
                    </a:ext>
                  </a:extLst>
                </a:gridCol>
                <a:gridCol w="508129">
                  <a:extLst>
                    <a:ext uri="{9D8B030D-6E8A-4147-A177-3AD203B41FA5}">
                      <a16:colId xmlns:a16="http://schemas.microsoft.com/office/drawing/2014/main" val="3102961812"/>
                    </a:ext>
                  </a:extLst>
                </a:gridCol>
                <a:gridCol w="787404">
                  <a:extLst>
                    <a:ext uri="{9D8B030D-6E8A-4147-A177-3AD203B41FA5}">
                      <a16:colId xmlns:a16="http://schemas.microsoft.com/office/drawing/2014/main" val="3218678586"/>
                    </a:ext>
                  </a:extLst>
                </a:gridCol>
              </a:tblGrid>
              <a:tr h="1530004">
                <a:tc rowSpan="3"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u="none" strike="noStrike" dirty="0">
                          <a:effectLst/>
                        </a:rPr>
                        <a:t>Moje dziecko je wystarczająco dużo</a:t>
                      </a:r>
                      <a:endParaRPr lang="pl-PL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 </a:t>
                      </a:r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Kontrola dziecka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Kontrola emocji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Promowanie równowagi i różnorodności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Środowisko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Jedzenie jako </a:t>
                      </a:r>
                    </a:p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nagroda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Zaangażowanie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Modelowanie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Monitorowanie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Presja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Ograniczanie niezdrowej</a:t>
                      </a:r>
                    </a:p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 żywności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Kontrola wagi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Nauczanie o </a:t>
                      </a:r>
                    </a:p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żywieniu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b"/>
                </a:tc>
                <a:extLst>
                  <a:ext uri="{0D108BD9-81ED-4DB2-BD59-A6C34878D82A}">
                    <a16:rowId xmlns:a16="http://schemas.microsoft.com/office/drawing/2014/main" val="623302908"/>
                  </a:ext>
                </a:extLst>
              </a:tr>
              <a:tr h="89439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r</a:t>
                      </a:r>
                      <a:r>
                        <a:rPr lang="pl-PL" sz="1200" u="none" strike="noStrike" baseline="-25000">
                          <a:effectLst/>
                        </a:rPr>
                        <a:t>s</a:t>
                      </a:r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0.028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-0.112</a:t>
                      </a:r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0.146</a:t>
                      </a:r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0.142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-0.101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b="1" u="none" strike="noStrike" dirty="0">
                          <a:effectLst/>
                        </a:rPr>
                        <a:t>0.159</a:t>
                      </a:r>
                      <a:r>
                        <a:rPr lang="pl-PL" sz="1200" b="1" u="none" strike="noStrike" baseline="30000" dirty="0">
                          <a:effectLst/>
                        </a:rPr>
                        <a:t>*</a:t>
                      </a:r>
                      <a:endParaRPr lang="pl-PL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b="1" u="none" strike="noStrike" dirty="0">
                          <a:effectLst/>
                        </a:rPr>
                        <a:t>0.190</a:t>
                      </a:r>
                      <a:r>
                        <a:rPr lang="pl-PL" sz="1200" b="1" u="none" strike="noStrike" baseline="30000" dirty="0">
                          <a:effectLst/>
                        </a:rPr>
                        <a:t>*</a:t>
                      </a:r>
                      <a:endParaRPr lang="pl-PL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b="1" u="none" strike="noStrike" dirty="0">
                          <a:effectLst/>
                        </a:rPr>
                        <a:t>0.254</a:t>
                      </a:r>
                      <a:r>
                        <a:rPr lang="pl-PL" sz="1200" b="1" u="none" strike="noStrike" baseline="30000" dirty="0">
                          <a:effectLst/>
                        </a:rPr>
                        <a:t>*</a:t>
                      </a:r>
                      <a:endParaRPr lang="pl-PL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b="1" u="none" strike="noStrike" dirty="0">
                          <a:effectLst/>
                        </a:rPr>
                        <a:t>-0.388</a:t>
                      </a:r>
                      <a:r>
                        <a:rPr lang="pl-PL" sz="1200" u="none" strike="noStrike" baseline="30000" dirty="0">
                          <a:effectLst/>
                        </a:rPr>
                        <a:t>*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-0.052</a:t>
                      </a:r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0.053</a:t>
                      </a:r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0.123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91306267"/>
                  </a:ext>
                </a:extLst>
              </a:tr>
              <a:tr h="59994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p</a:t>
                      </a:r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0.712</a:t>
                      </a:r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0.136</a:t>
                      </a:r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0.052</a:t>
                      </a:r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0.058</a:t>
                      </a:r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0.179</a:t>
                      </a:r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0.034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0.011</a:t>
                      </a:r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0.001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0.000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0.487</a:t>
                      </a:r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>
                          <a:effectLst/>
                        </a:rPr>
                        <a:t>0.481</a:t>
                      </a:r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6576" marR="36576" algn="r" fontAlgn="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l-PL" sz="1200" u="none" strike="noStrike" dirty="0">
                          <a:effectLst/>
                        </a:rPr>
                        <a:t>0.101</a:t>
                      </a:r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68740365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FA9D11CC-BC99-4C0F-9C62-ECC04ED4AD6C}"/>
              </a:ext>
            </a:extLst>
          </p:cNvPr>
          <p:cNvSpPr txBox="1"/>
          <p:nvPr/>
        </p:nvSpPr>
        <p:spPr>
          <a:xfrm>
            <a:off x="672166" y="4776764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pPr marL="0" lvl="0" indent="0">
              <a:buNone/>
            </a:pPr>
            <a:r>
              <a:rPr lang="pl-PL" sz="1200" i="1" dirty="0">
                <a:latin typeface="Times New Roman" pitchFamily="18" charset="0"/>
                <a:cs typeface="Times New Roman" pitchFamily="18" charset="0"/>
              </a:rPr>
              <a:t>*p&lt;0,05</a:t>
            </a:r>
            <a:endParaRPr lang="pl-PL" sz="1200" dirty="0"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buNone/>
            </a:pPr>
            <a:r>
              <a:rPr lang="pl-PL" sz="1200" i="1" dirty="0">
                <a:latin typeface="Times New Roman" pitchFamily="18" charset="0"/>
                <a:cs typeface="Times New Roman" pitchFamily="18" charset="0"/>
              </a:rPr>
              <a:t>Źródło: Opracowanie własne</a:t>
            </a:r>
            <a:endParaRPr lang="pl-PL" sz="12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6438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5C0CEA9-8235-405A-A2E0-41159959C8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Zaburzenia odżywiania u dzieci w wieku przedszkolnym i wczesnoszkolnym to problem dotykający coraz większej liczby rodzin, ale także nauczycieli przedszkoli i szkół, którzy niejednokrotnie czują się bezradni spotykając się z takimi problemami w tym zakresie jak np.: jadłowstręt psychiczny, neofobia żywieniowa, czy nowo wyodrębniony zespół ARFID.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O potrzebie badania zjawiska świadczy także wzrastająca ilość problemów z jedzeniem wśród dzieci, które występują jako dodatkowe bądź samodzielne zaburzenia rozwoju, a także rosnąca liczba badań w tym zakresie (Walton,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Kuczynski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2017). Coraz częściej w kraju i za granicą powstają instytucje zajmujące się terapią karmienia u dzieci, tzw. szkoły terapii jedzenia (np. Szkoła terapii jedzenia ”Od pestki do ogryzka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Gdańsku, Szkoła Jedzenia Fundacji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Autismo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 Warszawie). </a:t>
            </a:r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CCB5E92C-7368-4D43-8CE9-723536DF4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</a:p>
        </p:txBody>
      </p:sp>
    </p:spTree>
    <p:extLst>
      <p:ext uri="{BB962C8B-B14F-4D97-AF65-F5344CB8AC3E}">
        <p14:creationId xmlns:p14="http://schemas.microsoft.com/office/powerpoint/2010/main" val="2905508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4EAA1543-43F6-4AEA-A9B1-C6F9120942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891238A0-1729-4BF8-8434-98A6AEF35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Wymiar: Presja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4E485D2-4EAA-4DD4-BB78-C6602A2A64F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285" r="14814"/>
          <a:stretch/>
        </p:blipFill>
        <p:spPr bwMode="auto">
          <a:xfrm>
            <a:off x="1698471" y="1593869"/>
            <a:ext cx="5330146" cy="22884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7B4A87F-5A0E-42BA-A35E-C5EA127CDA7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" t="6599" r="5291" b="7934"/>
          <a:stretch/>
        </p:blipFill>
        <p:spPr bwMode="auto">
          <a:xfrm>
            <a:off x="1702237" y="3950093"/>
            <a:ext cx="5326380" cy="2072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0522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D355308-21E6-4D95-8B66-5D2A7CECF6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040CA8E-58BA-4F9F-87FD-87985E61E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Wymiar: Presja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8F8DD94-DA74-4AAA-8BF0-C01F28C9BAC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t="5028" r="6085" b="4792"/>
          <a:stretch/>
        </p:blipFill>
        <p:spPr bwMode="auto">
          <a:xfrm>
            <a:off x="1946910" y="1600200"/>
            <a:ext cx="5250180" cy="2186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2D600A1-AFDB-48CD-A377-9D18A335F53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" t="6121" r="4233" b="6707"/>
          <a:stretch/>
        </p:blipFill>
        <p:spPr bwMode="auto">
          <a:xfrm>
            <a:off x="1946910" y="3889461"/>
            <a:ext cx="5250180" cy="22783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6604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5222B1A-8010-41E2-9F60-054768285F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Rodzice posiadają świadomość tego jakie znaczenie ma edukacja w zakresie zdrowego odżywiania dzieci o czym mogą świadczyć osiągnięcie wysokich wyników w skalach:  nauczanie o żywieniu, promowanie równowagi i różnorodności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Starają się kontrolować spożywanie niezdrowej żywności przez dzieci takiej jak słodycze, przekąski czy napoje słodzone (monitorowanie, ograniczanie niezdrowej żywności).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Starają się modelować zachowanie dzieci w zakresie zdrowego odżywiania (modelowanie, środowisko) i wiedzą, że bez ich zaangażowania w kontrolę spożywania żywności, dzieci jadłyby więcej niezdrowych produktów, takich jak słodycze, czy fast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foody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(kontrola dziecka).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Rodzice zdają sobie sprawę z tego, że nie należy używać żywności (jedzenia i picia, a także ulubionego pożywienia dzieci) jako nagrody i kary, w szczególności w stanach wzburzenia emocjonalnego dzieci. 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F8965592-1046-4408-A88D-211773611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Wnioski:</a:t>
            </a:r>
          </a:p>
        </p:txBody>
      </p:sp>
    </p:spTree>
    <p:extLst>
      <p:ext uri="{BB962C8B-B14F-4D97-AF65-F5344CB8AC3E}">
        <p14:creationId xmlns:p14="http://schemas.microsoft.com/office/powerpoint/2010/main" val="4291382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50BD5E5D-3BBD-4AEE-90AE-66DA66F8FC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Istotne statystycznie różnice zaszły pomiędzy matkami a ojcami w wymiarach postaw: „promowania równowagi i różnorodności”, „zaangażowanie”, „nauczanie o żywieniu” i „środowisko”. Wyższe wyniki osiągnęły kobiety, co świadczy o większym ich zaangażowaniu w proces żywienia dzieci w porównaniu z mężczyznami. Matki częściej również „modelują” właściwe nawyki żywieniowe dzieci i „monitorują” proces spożywania przez nie pokarmów. 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Ojcowie natomiast, uzyskali istotnie wyższe wyniki w wymiarze „ jedzenie jako nagroda” i „presja”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Wymiary postaw żywieniowych rodziców: „promowanie równowagi i różnorodności”, „kontrola wagi” a także „środowisko” dodatnio korelują z deklaracją rodziców o chęci ich dzieci do próbowania nowych pokarmów. Odwrotna zależność zaszła pomiędzy tą deklaracją, a wymiarem postaw „presja”.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Istotna statystycznie dodatnia zależność zaszła pomiędzy wymiarami postaw żywieniowych rodziców „zaangażowanie” i „monitorowanie” a stwierdzeniem „Moje dziecko je prawie wszystko”; ujemna, pomiędzy owym stwierdzeniem, a wymiarem „presja”.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Odwrotna zależność istnieje także pomiędzy wymiarem „presja”, a percepcją rodzica co do ilości spożywanego przez dziecko pokarmu (Moje dziecko je wystarczająco dużo). Dodatnia - pomiędzy przedstawionym stwierdzeniem, a wymiarami „zaangażowanie”, „monitorowanie”, „modelowanie”.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9B541BDA-D5BD-40A5-B702-6D5A7C2B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Wnioski:</a:t>
            </a:r>
          </a:p>
        </p:txBody>
      </p:sp>
    </p:spTree>
    <p:extLst>
      <p:ext uri="{BB962C8B-B14F-4D97-AF65-F5344CB8AC3E}">
        <p14:creationId xmlns:p14="http://schemas.microsoft.com/office/powerpoint/2010/main" val="930855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8208F84-048B-42FC-8B2A-602C845F3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9309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Podkreślić należy eksperymentalny charakter prowadzonych badań, trwają pracę nad adaptacją kulturową skali </a:t>
            </a:r>
            <a:r>
              <a:rPr lang="pl-PL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Comprehensive </a:t>
            </a:r>
            <a:r>
              <a:rPr lang="pl-PL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Feeding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Practices</a:t>
            </a:r>
            <a:r>
              <a:rPr lang="pl-PL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Questionnaire</a:t>
            </a:r>
            <a:r>
              <a:rPr lang="pl-PL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pl-PL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Syntetyzując uzyskane rezultaty należy podkreślić ich jedynie rozpoznawczy charakter. Ich wartość podyktowana jest obecnym ubogim dorobkiem empirycznym.</a:t>
            </a:r>
          </a:p>
          <a:p>
            <a:pPr algn="just"/>
            <a:endParaRPr lang="pl-PL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Otrzymane wyniki badań stanowią przyczynek do zagłębienia się w tematykę postaw żywieniowych rodziców i wpływu ich poszczególnych wymiarów na nawyki żywieniowe dzieci.</a:t>
            </a:r>
          </a:p>
          <a:p>
            <a:pPr algn="just"/>
            <a:endParaRPr lang="pl-PL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Szczególnie interesującym wymiarem okazuje się „presja”, czyli naciski rodziców do spożywania przez dzieci większej ilości pożywienia. Należy pogłębić eksplorację w tym zakresie, także pośród dzieci z zaburzeniami odżywiania. </a:t>
            </a:r>
          </a:p>
          <a:p>
            <a:pPr algn="just"/>
            <a:endParaRPr lang="pl-PL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Przyszłymi badaniami należy objąć dużo większą grupę rodziców, w szczególności ojców, a także osoby z różnym rodzajem wykształcenia. </a:t>
            </a:r>
          </a:p>
          <a:p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C7B338EC-E29A-42F7-B957-DCD9C55B3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Podsumowanie:</a:t>
            </a:r>
          </a:p>
        </p:txBody>
      </p:sp>
    </p:spTree>
    <p:extLst>
      <p:ext uri="{BB962C8B-B14F-4D97-AF65-F5344CB8AC3E}">
        <p14:creationId xmlns:p14="http://schemas.microsoft.com/office/powerpoint/2010/main" val="3147615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926395"/>
          </a:xfrm>
        </p:spPr>
        <p:txBody>
          <a:bodyPr/>
          <a:lstStyle/>
          <a:p>
            <a:r>
              <a:rPr lang="pl-PL" dirty="0"/>
              <a:t>Bibliografia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714348" y="1500174"/>
            <a:ext cx="7572428" cy="5724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BIBLIOGRAFIA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Carnell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S.,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Wardle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J., 2007,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Measuring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beahavioural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susceptibility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obsesity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Validation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child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eating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behaviour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questionnaire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w: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Appetite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48, s. 104-113.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Ellis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J.,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Galloway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A.,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Webb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R.M.,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Farrow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C.V., 2015,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Recollections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Pressure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Eat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Childhood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But Not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Picky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Eating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Predict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Young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Adult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Eating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Behavior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Appetite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Vol. 97, s. 58-63.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Haszard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J.J., Williams M.W, Dawson A.M.,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Skidmore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P.M.L, Taylor R.W., 2013,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Factor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the Comprehensive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Feeding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Practices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Questionnaire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sample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children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Appetite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Vol. 62, s.110-118.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pl-PL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Loth</a:t>
            </a: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 K., </a:t>
            </a:r>
            <a:r>
              <a:rPr lang="pl-PL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MacLehose</a:t>
            </a: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 R.., </a:t>
            </a:r>
            <a:r>
              <a:rPr lang="pl-PL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Fulkerson</a:t>
            </a: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 J., </a:t>
            </a:r>
            <a:r>
              <a:rPr lang="pl-PL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Crow</a:t>
            </a: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 S.J., </a:t>
            </a:r>
            <a:r>
              <a:rPr lang="pl-PL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Neumar-Sztainer</a:t>
            </a: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, 2014, 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Are food restriction and pressure-to-eat parenting practices associated with adolescent disordered eating behaviors?</a:t>
            </a: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International Journal of Eating Disorders</a:t>
            </a: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, Vol. 47(3), s. 310-314.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Łoś-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Rycharska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E.,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Niecławska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A., 2010, Odżywianie dzieci w wieku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poniemowlęcym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przedszkolnym w ocenie ich matek, Pediatria Polska 85(6):s. 588-596.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Musher-Eizenman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D.,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Holub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S., 2007, Comprehensive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Feeding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Practices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Questionnaire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Validation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a New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Measure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Parental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Feeding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Practices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Pedriatric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Psychology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Volume 32,Issue 8, s.960–972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pl-PL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Ogden</a:t>
            </a: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 J., Psychologia odżywiania się. Od zdrowych do zaburzonych </a:t>
            </a:r>
            <a:r>
              <a:rPr lang="pl-PL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zachowań</a:t>
            </a: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 żywieniowych, Wydawnictwo Uniwersytetu Jagiellońskiego, Kraków 2011.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Toporowska-Kowalska E., </a:t>
            </a:r>
            <a:r>
              <a:rPr lang="pl-PL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Funkowicz</a:t>
            </a: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 M., 2015, </a:t>
            </a:r>
            <a:r>
              <a:rPr lang="pl-PL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Kształtowanie preferencji smakowych we wczesnym okresie życia, Standardy Medyczne/Pediatria </a:t>
            </a: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,t.</a:t>
            </a:r>
            <a:r>
              <a:rPr lang="pl-PL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s. </a:t>
            </a:r>
            <a:r>
              <a:rPr lang="pl-PL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689-697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Walton K.,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Kuczynski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L.,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Haycraft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E. , Andrea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Breen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A.,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Haines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J.,2017, Time to re-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think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picky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eating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?: A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relational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approach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understanding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picky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eating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International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Behavioral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Nutrition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Physical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Activity 14(1).</a:t>
            </a:r>
          </a:p>
          <a:p>
            <a:pPr marL="342900" indent="-342900">
              <a:buFont typeface="+mj-lt"/>
              <a:buAutoNum type="arabicPeriod"/>
            </a:pPr>
            <a:endParaRPr lang="pl-P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/>
          </a:p>
          <a:p>
            <a:pPr marL="342900" indent="-342900">
              <a:buFont typeface="+mj-lt"/>
              <a:buAutoNum type="arabicPeriod"/>
            </a:pP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E911B420-2066-4730-A47B-2504AF6BB7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Dziękuję </a:t>
            </a:r>
            <a:r>
              <a:rPr lang="pl-PL"/>
              <a:t>za uwagę!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1C9BBC94-8576-408D-BFFA-ADA98F37C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1188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A24A7E6-5E10-4E21-BCE2-91CF9A5C45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Problematyka właściwego żywienia dzieci stanowi obecnie przedmiot eksploracji badaczy różnych dyscyplin nauki. Trudności w jedzeniu u najmłodszych wiązać się mogą z nadmiernym przyjmowaniem żywności, bądź wprost przeciwnie- jej unikaniem, lub nietolerowaniem. Są one uwarunkowane szeregiem zmiennych, tkwiących w samym dziecku (np. preferencje smakowe, profil sensoryczny dziecka, posiadane alergie, czy problemy logopedyczne), jak i jego środowisku zewnętrznym, np. poprzez przejawiane praktyki żywieniowe ich rodzin (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Haszard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Williams i i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n.2013)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Badania dowodzą, że praktyki żywieniowe rodziców odgrywają kluczową rolę w kształtowaniu preferencji smakowych dzieci i ich nawyków żywieniowych (</a:t>
            </a:r>
            <a:r>
              <a:rPr lang="pl-PL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Musher-Eizenman</a:t>
            </a: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Holub</a:t>
            </a: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2007)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Carnell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Wardle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2007</a:t>
            </a: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J. </a:t>
            </a:r>
            <a:r>
              <a:rPr lang="pl-PL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Ellis</a:t>
            </a: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A. </a:t>
            </a:r>
            <a:r>
              <a:rPr lang="pl-PL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Galloway</a:t>
            </a: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in. (2015) </a:t>
            </a: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wracają uwagę na to, że praktyki żywieniowe rodziców, szczególnie te związane ze stosowaniem przemocy (presja, restrykcyjne karmienie) mogą mieć dla dzieci negatywne długofalowe skutki.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5229B1F0-37BA-44F6-B7C4-46D188B99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8913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8631C770-2110-4D13-ADA3-D28B5B493A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Zmuszanie dzieci do jedzenia wpływa na problemy z odczuwaniem przez nie głodu i sytości, nasila trudności związane z wielkością spożycia porcji i wybiórczym jedzeniem (</a:t>
            </a:r>
            <a:r>
              <a:rPr lang="pl-PL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Ogden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 2011).  </a:t>
            </a:r>
          </a:p>
          <a:p>
            <a:pPr algn="just"/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Presja rodzicielska jest związana z problematycznymi wzorcami żywieniowymi w młodym wieku dorosłym. Potrzebne są jednak dodatkowe badania, żeby zrozumieć jej wpływ na rozwój problematycznych zachowań żywieniowych  (</a:t>
            </a:r>
            <a:r>
              <a:rPr lang="pl-PL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Ellis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 2015).</a:t>
            </a:r>
          </a:p>
          <a:p>
            <a:pPr algn="just"/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Podawanie posiłku jako nagrody, może powodować obniżenie wartości posiłku w oczach dziecka i zniechęcać go do spożycia. </a:t>
            </a:r>
          </a:p>
          <a:p>
            <a:pPr algn="just"/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Zakazywanie spożywania danego rodzaju żywności (przekąski), może zwiększać chęć jej spróbowania.</a:t>
            </a:r>
          </a:p>
          <a:p>
            <a:pPr algn="just"/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Przekonania rodziców dotyczące żywienia są przekazywane dzieciom, poprzez modelowanie zachowań (konsumowanie przez rodzica pożywienia, a nie tylko jego oferowanie) (Toporowska-Kowalska, </a:t>
            </a:r>
            <a:r>
              <a:rPr lang="pl-PL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Funkowicz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 2015).</a:t>
            </a: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1BFA4D3E-8932-49BE-B0FB-A5B88AEF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Wpływ niektórych praktyk żywieniowych rodziców na nawyki żywieniowe dzieci</a:t>
            </a:r>
          </a:p>
        </p:txBody>
      </p:sp>
    </p:spTree>
    <p:extLst>
      <p:ext uri="{BB962C8B-B14F-4D97-AF65-F5344CB8AC3E}">
        <p14:creationId xmlns:p14="http://schemas.microsoft.com/office/powerpoint/2010/main" val="898173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4EA0749-8DFA-481E-B71F-7E48857E7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pPr defTabSz="1042988">
              <a:lnSpc>
                <a:spcPts val="3600"/>
              </a:lnSpc>
            </a:pPr>
            <a:endParaRPr lang="pl-PL" sz="4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defTabSz="1042988">
              <a:lnSpc>
                <a:spcPts val="2600"/>
              </a:lnSpc>
              <a:buNone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  badań: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charakterystyka praktyk żywieniowych rodziców dzieci w wieku przedszkolnym i wczesnoszkolnym</a:t>
            </a:r>
          </a:p>
          <a:p>
            <a:pPr marL="0" indent="0" algn="l" defTabSz="1042988">
              <a:lnSpc>
                <a:spcPts val="2600"/>
              </a:lnSpc>
              <a:buNone/>
            </a:pPr>
            <a:endParaRPr lang="pl-P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defTabSz="1042988">
              <a:lnSpc>
                <a:spcPts val="2600"/>
              </a:lnSpc>
              <a:buNone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Metoda: 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sondaż diagnostyczny z wykorzystaniem skali Kompleksowy Kwestionariusz Praktyk Żywieniowych (wersja eksperymentalna na podstawie Comprehensive </a:t>
            </a:r>
            <a:r>
              <a:rPr lang="pl-PL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Feeding</a:t>
            </a:r>
            <a:r>
              <a:rPr lang="pl-PL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Practices</a:t>
            </a:r>
            <a:r>
              <a:rPr lang="pl-PL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Questionnaire</a:t>
            </a:r>
            <a:r>
              <a:rPr lang="pl-PL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 CFPQ autorstwa D. </a:t>
            </a:r>
            <a:r>
              <a:rPr lang="pl-PL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Musher-Eizenman</a:t>
            </a:r>
            <a:r>
              <a:rPr lang="pl-PL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 S. </a:t>
            </a:r>
            <a:r>
              <a:rPr lang="pl-PL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Holub</a:t>
            </a:r>
            <a:r>
              <a:rPr lang="pl-PL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3D59C9A-20E0-4ADD-8D6F-EA08108EA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dirty="0">
                <a:solidFill>
                  <a:schemeClr val="tx1"/>
                </a:solidFill>
              </a:rPr>
              <a:t>Metodologia badań własnych</a:t>
            </a:r>
            <a:br>
              <a:rPr lang="pl-PL" sz="3600" dirty="0">
                <a:solidFill>
                  <a:srgbClr val="5D6A70"/>
                </a:solidFill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6594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5B980761-7A1A-4A1B-AFFE-6E31197E26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sz="1800" dirty="0">
              <a:solidFill>
                <a:srgbClr val="00000A"/>
              </a:solidFill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r>
              <a:rPr lang="pl-PL" sz="18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Kontrola dziecka </a:t>
            </a:r>
          </a:p>
          <a:p>
            <a:r>
              <a:rPr lang="pl-PL" sz="18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Kontrola emocji </a:t>
            </a:r>
          </a:p>
          <a:p>
            <a:r>
              <a:rPr lang="pl-PL" sz="18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Promowanie równowagi i różnorodności </a:t>
            </a:r>
          </a:p>
          <a:p>
            <a:r>
              <a:rPr lang="pl-PL" sz="18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Środowisko </a:t>
            </a:r>
          </a:p>
          <a:p>
            <a:r>
              <a:rPr lang="pl-PL" sz="18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Jedzenie jako nagroda </a:t>
            </a:r>
          </a:p>
          <a:p>
            <a:r>
              <a:rPr lang="pl-PL" sz="18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Zaangażowanie</a:t>
            </a:r>
          </a:p>
          <a:p>
            <a:r>
              <a:rPr lang="pl-PL" sz="18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Modelowanie  </a:t>
            </a:r>
          </a:p>
          <a:p>
            <a:r>
              <a:rPr lang="pl-PL" sz="18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Monitorowanie</a:t>
            </a:r>
          </a:p>
          <a:p>
            <a:r>
              <a:rPr lang="pl-PL" sz="18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Presja  </a:t>
            </a:r>
            <a:endParaRPr lang="pl-PL" sz="1800" dirty="0">
              <a:solidFill>
                <a:srgbClr val="00000A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r>
              <a:rPr lang="pl-PL" sz="18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Ograniczanie niezdrowej żywności</a:t>
            </a:r>
          </a:p>
          <a:p>
            <a:r>
              <a:rPr lang="pl-PL" sz="18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Kontrola wagi</a:t>
            </a:r>
          </a:p>
          <a:p>
            <a:r>
              <a:rPr lang="pl-PL" sz="18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Nauczanie o żywieniu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05A71CA6-122B-4B65-996F-E9AF60198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Kompleksowy Kwestionariusz Praktyk Żywieniowych (Comprehensive </a:t>
            </a:r>
            <a:r>
              <a:rPr lang="pl-PL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Feeding</a:t>
            </a:r>
            <a:r>
              <a:rPr lang="pl-PL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Practices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Questionnaire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CFPQ)</a:t>
            </a:r>
            <a:b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pl-PL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Musher-Eizenman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S. </a:t>
            </a:r>
            <a:r>
              <a:rPr lang="pl-PL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Holub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(2007)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894890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79C3AEE8-CA30-42F9-B10E-C7763A9179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 algn="ctr" defTabSz="1042988">
              <a:lnSpc>
                <a:spcPts val="3600"/>
              </a:lnSpc>
              <a:buNone/>
            </a:pPr>
            <a:r>
              <a:rPr lang="pl-P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Grupa badana: 178 osób:</a:t>
            </a:r>
            <a:endParaRPr lang="pl-P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1042988">
              <a:lnSpc>
                <a:spcPts val="3600"/>
              </a:lnSpc>
              <a:buNone/>
            </a:pPr>
            <a:r>
              <a:rPr lang="pl-P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141 matek - 79,2%  </a:t>
            </a:r>
          </a:p>
          <a:p>
            <a:pPr marL="0" indent="0" defTabSz="1042988">
              <a:lnSpc>
                <a:spcPts val="3600"/>
              </a:lnSpc>
              <a:buNone/>
            </a:pP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 ojców – 20,8%</a:t>
            </a:r>
            <a:endParaRPr lang="pl-P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1042988">
              <a:lnSpc>
                <a:spcPts val="3600"/>
              </a:lnSpc>
              <a:buNone/>
            </a:pPr>
            <a:endParaRPr lang="pl-P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defTabSz="1042988">
              <a:lnSpc>
                <a:spcPts val="3600"/>
              </a:lnSpc>
              <a:buNone/>
            </a:pPr>
            <a:r>
              <a:rPr lang="pl-P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Wiek : 23-47 lat ( 36 l.)</a:t>
            </a:r>
          </a:p>
          <a:p>
            <a:pPr marL="0" indent="0" algn="ctr" defTabSz="1042988">
              <a:lnSpc>
                <a:spcPts val="3600"/>
              </a:lnSpc>
              <a:buNone/>
            </a:pPr>
            <a:endParaRPr lang="pl-P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defTabSz="1042988">
              <a:lnSpc>
                <a:spcPts val="3600"/>
              </a:lnSpc>
              <a:buNone/>
            </a:pPr>
            <a:r>
              <a:rPr lang="pl-P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Wykształcenie:</a:t>
            </a: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Wyższe – 130 (73%)</a:t>
            </a: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Średnie – 42 (23.6%)</a:t>
            </a: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Zasadnicze zawodowe – 6  (3.4%)</a:t>
            </a: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AA6F9F77-B211-4ACA-84C1-4F570AE39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9464"/>
            <a:ext cx="8229600" cy="1413351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tx1"/>
                </a:solidFill>
              </a:rPr>
              <a:t>Charakterystyka badanej grupy osób</a:t>
            </a:r>
            <a:br>
              <a:rPr lang="pl-PL" sz="3600" dirty="0">
                <a:solidFill>
                  <a:srgbClr val="FAAC17"/>
                </a:solidFill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565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79C3AEE8-CA30-42F9-B10E-C7763A9179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Dziecko uczęszcza do:</a:t>
            </a:r>
          </a:p>
          <a:p>
            <a:pPr marL="0" indent="0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przedszkola – 98 osób (55%)</a:t>
            </a: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klas I-III szkoły podstawowej – 80 osób (45%)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AA6F9F77-B211-4ACA-84C1-4F570AE39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9464"/>
            <a:ext cx="8229600" cy="1413351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tx1"/>
                </a:solidFill>
              </a:rPr>
              <a:t>Charakterystyka badanej grupy osób</a:t>
            </a:r>
            <a:br>
              <a:rPr lang="pl-PL" sz="3600" dirty="0">
                <a:solidFill>
                  <a:srgbClr val="FAAC17"/>
                </a:solidFill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8862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D0AC4487-2B25-4D7B-95C7-C581D62615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 algn="ctr">
              <a:buNone/>
            </a:pPr>
            <a:r>
              <a:rPr lang="pl-PL" sz="1600" dirty="0"/>
              <a:t>1 – nie zgadzam się 		5 – zgadzam się </a:t>
            </a:r>
          </a:p>
          <a:p>
            <a:pPr marL="0" indent="0">
              <a:buNone/>
            </a:pPr>
            <a:endParaRPr lang="pl-PL" sz="1600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ED2C6606-86AF-453E-ADAB-49FDDD551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Moje dziecko próbuje stale nowych i różnych rodzajów pożywienia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C4DA580-59F1-475A-8761-12028B3F6EB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773" r="-7392"/>
          <a:stretch/>
        </p:blipFill>
        <p:spPr bwMode="auto">
          <a:xfrm>
            <a:off x="1259632" y="2321823"/>
            <a:ext cx="6984776" cy="29359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077817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Them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60741B72655A4AA1E6234B09BD6465" ma:contentTypeVersion="3" ma:contentTypeDescription="Utwórz nowy dokument." ma:contentTypeScope="" ma:versionID="d7c27b81f53dded71fcf9bcb085c783d">
  <xsd:schema xmlns:xsd="http://www.w3.org/2001/XMLSchema" xmlns:xs="http://www.w3.org/2001/XMLSchema" xmlns:p="http://schemas.microsoft.com/office/2006/metadata/properties" xmlns:ns2="d1504991-3c69-4df4-aebb-08ba49ecbc49" targetNamespace="http://schemas.microsoft.com/office/2006/metadata/properties" ma:root="true" ma:fieldsID="5c555d0c5211e4a7570c7e931f67a5b8" ns2:_="">
    <xsd:import namespace="d1504991-3c69-4df4-aebb-08ba49ecbc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504991-3c69-4df4-aebb-08ba49ecbc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1216D4-4384-4F5E-83E9-DA0F8FE7BF60}"/>
</file>

<file path=customXml/itemProps2.xml><?xml version="1.0" encoding="utf-8"?>
<ds:datastoreItem xmlns:ds="http://schemas.openxmlformats.org/officeDocument/2006/customXml" ds:itemID="{54506F1D-8DF7-47C1-A590-C8ADFA2158F6}"/>
</file>

<file path=customXml/itemProps3.xml><?xml version="1.0" encoding="utf-8"?>
<ds:datastoreItem xmlns:ds="http://schemas.openxmlformats.org/officeDocument/2006/customXml" ds:itemID="{0C7645CC-AA79-4817-8EB1-96ABF68EA8A3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3895</TotalTime>
  <Words>2095</Words>
  <Application>Microsoft Office PowerPoint</Application>
  <PresentationFormat>Pokaz na ekranie (4:3)</PresentationFormat>
  <Paragraphs>549</Paragraphs>
  <Slides>26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3" baseType="lpstr">
      <vt:lpstr>Arial</vt:lpstr>
      <vt:lpstr>Calibri</vt:lpstr>
      <vt:lpstr>Corbel</vt:lpstr>
      <vt:lpstr>Symbol</vt:lpstr>
      <vt:lpstr>Tahoma</vt:lpstr>
      <vt:lpstr>Times New Roman</vt:lpstr>
      <vt:lpstr>Custom Theme</vt:lpstr>
      <vt:lpstr>Praktyki żywieniowe rodziców dzieci  w wieku przedszkolnym  i wczesnoszkolnym </vt:lpstr>
      <vt:lpstr>Wprowadzenie</vt:lpstr>
      <vt:lpstr>Prezentacja programu PowerPoint</vt:lpstr>
      <vt:lpstr>Wpływ niektórych praktyk żywieniowych rodziców na nawyki żywieniowe dzieci</vt:lpstr>
      <vt:lpstr>Metodologia badań własnych </vt:lpstr>
      <vt:lpstr>Kompleksowy Kwestionariusz Praktyk Żywieniowych (Comprehensive Feeding Practices Questionnaire; CFPQ) D. Musher-Eizenman i S. Holub (2007)</vt:lpstr>
      <vt:lpstr>Charakterystyka badanej grupy osób </vt:lpstr>
      <vt:lpstr>Charakterystyka badanej grupy osób </vt:lpstr>
      <vt:lpstr>Moje dziecko próbuje stale nowych i różnych rodzajów pożywienia</vt:lpstr>
      <vt:lpstr>Moje dziecko je prawie wszystko</vt:lpstr>
      <vt:lpstr>Moje dziecko je wystarczająco dużo</vt:lpstr>
      <vt:lpstr>Moje dziecko nie ufa nowej żywności</vt:lpstr>
      <vt:lpstr>Jeśli moje dziecko nie wie co to za żywność, nawet jej nie spróbuje</vt:lpstr>
      <vt:lpstr>Postawy żywieniowe rodziców dzieci w wieku przedszkolnym i wczesnoszkolnym </vt:lpstr>
      <vt:lpstr>Różnice w postawach żywieniowych matek i ojców </vt:lpstr>
      <vt:lpstr>Różnice w postawach żywieniowych matek i ojców </vt:lpstr>
      <vt:lpstr>Związek pomiędzy chęcią do spożywania nowych pokarmów przez dzieci a poszczególnymi wymiarami postaw żywieniowych rodziców</vt:lpstr>
      <vt:lpstr>Związek pomiędzy różnorodnością spożywanego pokarmu przez dzieci a poszczególnymi wymiarami postaw żywieniowych rodziców</vt:lpstr>
      <vt:lpstr>Związek pomiędzy percepcją ilości spożywanego pokarmu przez dzieci a poszczególnymi wymiarami postaw żywieniowych rodziców</vt:lpstr>
      <vt:lpstr>Wymiar: Presja</vt:lpstr>
      <vt:lpstr>Wymiar: Presja</vt:lpstr>
      <vt:lpstr>Wnioski:</vt:lpstr>
      <vt:lpstr>Wnioski:</vt:lpstr>
      <vt:lpstr>Podsumowanie:</vt:lpstr>
      <vt:lpstr>Bibliografia</vt:lpstr>
      <vt:lpstr>Prezentacja programu PowerPoint</vt:lpstr>
    </vt:vector>
  </TitlesOfParts>
  <Company>Piotr Majcher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Szkolenie personelu</dc:title>
  <dc:creator>Piotr Majcher</dc:creator>
  <cp:lastModifiedBy>Urszula Olejnik</cp:lastModifiedBy>
  <cp:revision>130</cp:revision>
  <dcterms:created xsi:type="dcterms:W3CDTF">2011-11-05T18:27:59Z</dcterms:created>
  <dcterms:modified xsi:type="dcterms:W3CDTF">2020-12-09T20:57:26Z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TC010130221045</vt:lpwstr>
  </property>
  <property fmtid="{D5CDD505-2E9C-101B-9397-08002B2CF9AE}" pid="3" name="ContentTypeId">
    <vt:lpwstr>0x0101007760741B72655A4AA1E6234B09BD6465</vt:lpwstr>
  </property>
</Properties>
</file>