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58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7B"/>
    <a:srgbClr val="1E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67"/>
    <p:restoredTop sz="95768"/>
  </p:normalViewPr>
  <p:slideViewPr>
    <p:cSldViewPr>
      <p:cViewPr>
        <p:scale>
          <a:sx n="90" d="100"/>
          <a:sy n="90" d="100"/>
        </p:scale>
        <p:origin x="-2730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1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6060B-25CC-AD46-BBC1-0F145904AF06}" type="datetimeFigureOut">
              <a:rPr lang="pl-PL" smtClean="0"/>
              <a:t>12.12.2020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14D45-AD7E-7249-8917-B3E3C0480D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55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20E4E-FA90-4569-974D-E61F6E06A1CB}" type="datetimeFigureOut">
              <a:rPr lang="pl-PL" smtClean="0"/>
              <a:t>12.12.2020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7E95-8595-4452-AD20-FEBB31A0E0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1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 userDrawn="1"/>
        </p:nvGrpSpPr>
        <p:grpSpPr>
          <a:xfrm>
            <a:off x="238324" y="276776"/>
            <a:ext cx="3573887" cy="1355124"/>
            <a:chOff x="238324" y="276776"/>
            <a:chExt cx="3573887" cy="1355124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24" y="303838"/>
              <a:ext cx="1741388" cy="1328062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979712" y="276776"/>
              <a:ext cx="1832499" cy="1258712"/>
            </a:xfrm>
            <a:prstGeom prst="rect">
              <a:avLst/>
            </a:prstGeom>
          </p:spPr>
        </p:pic>
      </p:grpSp>
      <p:sp>
        <p:nvSpPr>
          <p:cNvPr id="16" name="Prostokąt 15"/>
          <p:cNvSpPr/>
          <p:nvPr userDrawn="1"/>
        </p:nvSpPr>
        <p:spPr>
          <a:xfrm>
            <a:off x="457200" y="1971625"/>
            <a:ext cx="8686800" cy="151231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pl-PL" smtClean="0"/>
              <a:t>Kliknij, aby edyt. styl wz. tyt.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920079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2557-BD4C-4481-99F0-D00F528D1AE3}" type="datetime1">
              <a:rPr lang="pl-PL" smtClean="0"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CE64-4559-4567-BF2C-0B284563C6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676900"/>
            <a:ext cx="5334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812"/>
            <a:ext cx="802432" cy="641319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467544" y="6309320"/>
            <a:ext cx="8676456" cy="5486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pl-PL" smtClean="0"/>
              <a:t>Kliknij, aby edyt. styl wz. tyt.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Cambria" pitchFamily="18" charset="0"/>
              </a:defRPr>
            </a:lvl1pPr>
            <a:lvl2pPr>
              <a:defRPr>
                <a:solidFill>
                  <a:schemeClr val="tx2"/>
                </a:solidFill>
                <a:latin typeface="Cambria" pitchFamily="18" charset="0"/>
              </a:defRPr>
            </a:lvl2pPr>
            <a:lvl3pPr>
              <a:defRPr>
                <a:solidFill>
                  <a:schemeClr val="tx2"/>
                </a:solidFill>
                <a:latin typeface="Cambria" pitchFamily="18" charset="0"/>
              </a:defRPr>
            </a:lvl3pPr>
            <a:lvl4pPr>
              <a:defRPr>
                <a:solidFill>
                  <a:schemeClr val="tx2"/>
                </a:solidFill>
                <a:latin typeface="Cambria" pitchFamily="18" charset="0"/>
              </a:defRPr>
            </a:lvl4pPr>
            <a:lvl5pPr>
              <a:defRPr>
                <a:solidFill>
                  <a:schemeClr val="tx2"/>
                </a:solidFill>
                <a:latin typeface="Cambria" pitchFamily="18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7C2BB5-6DE5-4982-9C43-A628062FE75A}" type="datetime1">
              <a:rPr lang="pl-PL" smtClean="0"/>
              <a:pPr>
                <a:defRPr/>
              </a:pPr>
              <a:t>12.12.2020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52B5-BFD3-4779-A6D5-A7F48FCC4E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 userDrawn="1"/>
        </p:nvSpPr>
        <p:spPr>
          <a:xfrm>
            <a:off x="467544" y="6309320"/>
            <a:ext cx="8676456" cy="5486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pl-PL" smtClean="0"/>
              <a:t>Kliknij, aby edyt.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mbria" pitchFamily="18" charset="0"/>
              </a:defRPr>
            </a:lvl1pPr>
            <a:lvl2pPr>
              <a:defRPr sz="2000">
                <a:latin typeface="Cambria" pitchFamily="18" charset="0"/>
              </a:defRPr>
            </a:lvl2pPr>
            <a:lvl3pPr>
              <a:defRPr sz="1800">
                <a:latin typeface="Cambria" pitchFamily="18" charset="0"/>
              </a:defRPr>
            </a:lvl3pPr>
            <a:lvl4pPr>
              <a:defRPr sz="1600">
                <a:latin typeface="Cambria" pitchFamily="18" charset="0"/>
              </a:defRPr>
            </a:lvl4pPr>
            <a:lvl5pPr>
              <a:defRPr sz="1600">
                <a:latin typeface="Cambr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67E2-A16E-4CD6-97F7-4DF32213D49F}" type="datetime1">
              <a:rPr lang="pl-PL" smtClean="0"/>
              <a:t>12.12.2020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Autor</a:t>
            </a: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877C-62EF-48BF-B1B1-F86510B64C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812"/>
            <a:ext cx="802432" cy="64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467544" y="6309320"/>
            <a:ext cx="8676456" cy="5486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204865"/>
            <a:ext cx="7772400" cy="792088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pl-PL" dirty="0" smtClean="0"/>
              <a:t>Dziękuję </a:t>
            </a:r>
            <a:r>
              <a:rPr lang="pl-PL" smtClean="0"/>
              <a:t>za uwagę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36B8-6763-4DDE-AF25-8B87B05378E8}" type="datetime1">
              <a:rPr lang="pl-PL" smtClean="0"/>
              <a:t>12.12.2020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Autor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41F33-357B-4276-84D7-85C8C9D55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812"/>
            <a:ext cx="802432" cy="64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359152-FD74-4623-8744-BBCE1B1E5AF0}" type="datetime1">
              <a:rPr lang="pl-PL" smtClean="0"/>
              <a:pPr>
                <a:defRPr/>
              </a:pPr>
              <a:t>12.12.2020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E9B4FD-D478-4945-8709-AB13EA0E99E0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a.mendel@ug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683619"/>
          </a:xfrm>
        </p:spPr>
        <p:txBody>
          <a:bodyPr/>
          <a:lstStyle/>
          <a:p>
            <a:r>
              <a:rPr lang="pl-PL" sz="1100" dirty="0" smtClean="0"/>
              <a:t>II Konferencja Polskiej Sieci Badawczej </a:t>
            </a:r>
            <a:r>
              <a:rPr lang="pl-PL" sz="1100" i="1" dirty="0" smtClean="0"/>
              <a:t>Rodzice w Edukacji, </a:t>
            </a:r>
            <a:r>
              <a:rPr lang="pl-PL" sz="1100" dirty="0" smtClean="0"/>
              <a:t>ERNAPE-PL</a:t>
            </a:r>
            <a:br>
              <a:rPr lang="pl-PL" sz="1100" dirty="0" smtClean="0"/>
            </a:br>
            <a:r>
              <a:rPr lang="pl-PL" sz="1100" dirty="0" smtClean="0"/>
              <a:t>Webinarium 11-12 grudnia 2020</a:t>
            </a:r>
            <a:br>
              <a:rPr lang="pl-PL" sz="1100" dirty="0" smtClean="0"/>
            </a:br>
            <a:r>
              <a:rPr lang="pl-PL" sz="1100" dirty="0" smtClean="0"/>
              <a:t/>
            </a:r>
            <a:br>
              <a:rPr lang="pl-PL" sz="1100" dirty="0" smtClean="0"/>
            </a:br>
            <a:r>
              <a:rPr lang="pl-PL" sz="2000" dirty="0" smtClean="0"/>
              <a:t>Badania </a:t>
            </a:r>
            <a:r>
              <a:rPr lang="pl-PL" sz="2000" dirty="0" smtClean="0"/>
              <a:t>wokół </a:t>
            </a:r>
            <a:r>
              <a:rPr lang="pl-PL" sz="2000" dirty="0" smtClean="0"/>
              <a:t>rodziców w </a:t>
            </a:r>
            <a:r>
              <a:rPr lang="pl-PL" sz="2000" dirty="0" smtClean="0"/>
              <a:t>edukacji i demokracji – </a:t>
            </a:r>
            <a:r>
              <a:rPr lang="pl-PL" sz="2000" i="1" dirty="0" smtClean="0"/>
              <a:t>ex </a:t>
            </a:r>
            <a:r>
              <a:rPr lang="pl-PL" sz="2000" i="1" dirty="0" err="1" smtClean="0"/>
              <a:t>ante</a:t>
            </a:r>
            <a:r>
              <a:rPr lang="pl-PL" sz="2000" i="1" dirty="0" smtClean="0"/>
              <a:t>. </a:t>
            </a:r>
            <a:br>
              <a:rPr lang="pl-PL" sz="2000" i="1" dirty="0" smtClean="0"/>
            </a:br>
            <a:r>
              <a:rPr lang="pl-PL" sz="2000" dirty="0" smtClean="0"/>
              <a:t>Perspektywa</a:t>
            </a:r>
            <a:r>
              <a:rPr lang="pl-PL" sz="2000" i="1" dirty="0" smtClean="0"/>
              <a:t> </a:t>
            </a:r>
            <a:r>
              <a:rPr lang="pl-PL" sz="2000" i="1" dirty="0" err="1"/>
              <a:t>g</a:t>
            </a:r>
            <a:r>
              <a:rPr lang="pl-PL" sz="2000" i="1" dirty="0" err="1" smtClean="0"/>
              <a:t>overnmentality</a:t>
            </a:r>
            <a:endParaRPr lang="pl-PL" sz="20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920079"/>
            <a:ext cx="7414592" cy="1752600"/>
          </a:xfrm>
        </p:spPr>
        <p:txBody>
          <a:bodyPr/>
          <a:lstStyle/>
          <a:p>
            <a:endParaRPr lang="pl-PL" dirty="0" smtClean="0"/>
          </a:p>
          <a:p>
            <a:pPr algn="r"/>
            <a:r>
              <a:rPr lang="pl-PL" sz="1200" dirty="0" smtClean="0"/>
              <a:t>Maria Mendel</a:t>
            </a:r>
          </a:p>
          <a:p>
            <a:pPr algn="r"/>
            <a:r>
              <a:rPr lang="pl-PL" sz="1200" dirty="0">
                <a:hlinkClick r:id="rId2"/>
              </a:rPr>
              <a:t>m</a:t>
            </a:r>
            <a:r>
              <a:rPr lang="pl-PL" sz="1200" dirty="0" smtClean="0">
                <a:hlinkClick r:id="rId2"/>
              </a:rPr>
              <a:t>aria.mendel@ug.edu.pl</a:t>
            </a:r>
            <a:r>
              <a:rPr lang="pl-PL" sz="1200" dirty="0" smtClean="0"/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639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/>
              <a:t>Bibliografia</a:t>
            </a: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GB" sz="1100" dirty="0" smtClean="0"/>
              <a:t>Bang </a:t>
            </a:r>
            <a:r>
              <a:rPr lang="en-GB" sz="1100" dirty="0" err="1"/>
              <a:t>Lindegaard</a:t>
            </a:r>
            <a:r>
              <a:rPr lang="en-GB" sz="1100" dirty="0"/>
              <a:t> L. (2016): The discursive intersection of the government of others and the government of self in the face of climate change (w:) </a:t>
            </a:r>
            <a:r>
              <a:rPr lang="en-GB" sz="1100" dirty="0" err="1"/>
              <a:t>McIlvenny</a:t>
            </a:r>
            <a:r>
              <a:rPr lang="en-GB" sz="1100" dirty="0"/>
              <a:t> P., </a:t>
            </a:r>
            <a:r>
              <a:rPr lang="en-GB" sz="1100" dirty="0" err="1"/>
              <a:t>Zhukova</a:t>
            </a:r>
            <a:r>
              <a:rPr lang="en-GB" sz="1100" dirty="0"/>
              <a:t> </a:t>
            </a:r>
            <a:r>
              <a:rPr lang="en-GB" sz="1100" dirty="0" err="1"/>
              <a:t>Klausen</a:t>
            </a:r>
            <a:r>
              <a:rPr lang="en-GB" sz="1100" dirty="0"/>
              <a:t> J., Bang </a:t>
            </a:r>
            <a:r>
              <a:rPr lang="en-GB" sz="1100" dirty="0" err="1"/>
              <a:t>Lindegaard</a:t>
            </a:r>
            <a:r>
              <a:rPr lang="en-GB" sz="1100" dirty="0"/>
              <a:t> L. (Red.): </a:t>
            </a:r>
            <a:r>
              <a:rPr lang="en-GB" sz="1100" i="1" dirty="0"/>
              <a:t>Studies of Discourse and Governmentality. New perspectives and methods. </a:t>
            </a:r>
            <a:r>
              <a:rPr lang="en-GB" sz="1100" dirty="0"/>
              <a:t>Amsterdam/Philadelphia: John </a:t>
            </a:r>
            <a:r>
              <a:rPr lang="en-GB" sz="1100" dirty="0" err="1"/>
              <a:t>Benjamins</a:t>
            </a:r>
            <a:r>
              <a:rPr lang="en-GB" sz="1100" dirty="0"/>
              <a:t> Publishing Company, ss. 95-117 </a:t>
            </a:r>
            <a:endParaRPr lang="pl-PL" sz="1100" dirty="0"/>
          </a:p>
          <a:p>
            <a:r>
              <a:rPr lang="pl-PL" sz="1100" dirty="0"/>
              <a:t>Czyżewski M.(2009): Między </a:t>
            </a:r>
            <a:r>
              <a:rPr lang="pl-PL" sz="1100" dirty="0" err="1"/>
              <a:t>panoptyzmem</a:t>
            </a:r>
            <a:r>
              <a:rPr lang="pl-PL" sz="1100" dirty="0"/>
              <a:t> i „</a:t>
            </a:r>
            <a:r>
              <a:rPr lang="pl-PL" sz="1100" dirty="0" err="1"/>
              <a:t>rządomyślnością</a:t>
            </a:r>
            <a:r>
              <a:rPr lang="pl-PL" sz="1100" dirty="0"/>
              <a:t>” – uwagi o kulturze naszych czasów. „Kultura Współczesna”, nr 2, </a:t>
            </a:r>
            <a:r>
              <a:rPr lang="pl-PL" sz="1100" dirty="0" smtClean="0"/>
              <a:t>ss. </a:t>
            </a:r>
            <a:r>
              <a:rPr lang="pl-PL" sz="1100" dirty="0"/>
              <a:t>83–95. </a:t>
            </a:r>
          </a:p>
          <a:p>
            <a:r>
              <a:rPr lang="en-GB" sz="1100" dirty="0"/>
              <a:t>Dean M. (1999): </a:t>
            </a:r>
            <a:r>
              <a:rPr lang="en-GB" sz="1100" i="1" dirty="0"/>
              <a:t>Governmentality: Power and Rule in Modern Society</a:t>
            </a:r>
            <a:r>
              <a:rPr lang="en-GB" sz="1100" dirty="0"/>
              <a:t>. London: </a:t>
            </a:r>
            <a:r>
              <a:rPr lang="en-GB" sz="1100" dirty="0" smtClean="0"/>
              <a:t>Sage</a:t>
            </a:r>
            <a:endParaRPr lang="pl-PL" sz="1100" dirty="0"/>
          </a:p>
          <a:p>
            <a:r>
              <a:rPr lang="en-GB" sz="1100" dirty="0"/>
              <a:t>Foucault M. (1983): On the Genealogy of Ethics: An Overview of Work in Progress (w:) </a:t>
            </a:r>
            <a:r>
              <a:rPr lang="en-GB" sz="1100" i="1" dirty="0"/>
              <a:t>Michel Foucault: Beyond Structuralism and Hermeneutics, </a:t>
            </a:r>
            <a:r>
              <a:rPr lang="en-GB" sz="1100" dirty="0"/>
              <a:t>Dreyfus H., </a:t>
            </a:r>
            <a:r>
              <a:rPr lang="en-GB" sz="1100" dirty="0" err="1"/>
              <a:t>Rabinow</a:t>
            </a:r>
            <a:r>
              <a:rPr lang="en-GB" sz="1100" dirty="0"/>
              <a:t> P. (Red.), Chicago: The University of Chicago Press, ss. 229-252</a:t>
            </a:r>
            <a:endParaRPr lang="pl-PL" sz="1100" dirty="0"/>
          </a:p>
          <a:p>
            <a:r>
              <a:rPr lang="en-GB" sz="1100" dirty="0"/>
              <a:t>Foucault M. (1988): The ethic of care for the self as a practice of freedom (w:) J. </a:t>
            </a:r>
            <a:r>
              <a:rPr lang="en-GB" sz="1100" dirty="0" err="1"/>
              <a:t>Bernauer</a:t>
            </a:r>
            <a:r>
              <a:rPr lang="en-GB" sz="1100" dirty="0"/>
              <a:t> and D. Rasmussen (Eds.) </a:t>
            </a:r>
            <a:r>
              <a:rPr lang="en-GB" sz="1100" i="1" dirty="0"/>
              <a:t>The Final Foucault</a:t>
            </a:r>
            <a:r>
              <a:rPr lang="en-GB" sz="1100" dirty="0"/>
              <a:t>, Boston: MIT-Press, ss. 1-20</a:t>
            </a:r>
            <a:endParaRPr lang="pl-PL" sz="1100" dirty="0"/>
          </a:p>
          <a:p>
            <a:r>
              <a:rPr lang="en-GB" sz="1100" dirty="0"/>
              <a:t>Foucault Michel (2011) </a:t>
            </a:r>
            <a:r>
              <a:rPr lang="en-GB" sz="1100" i="1" dirty="0" err="1"/>
              <a:t>Narodziny</a:t>
            </a:r>
            <a:r>
              <a:rPr lang="en-GB" sz="1100" i="1" dirty="0"/>
              <a:t> </a:t>
            </a:r>
            <a:r>
              <a:rPr lang="en-GB" sz="1100" i="1" dirty="0" err="1"/>
              <a:t>biopolityki</a:t>
            </a:r>
            <a:r>
              <a:rPr lang="en-GB" sz="1100" dirty="0"/>
              <a:t>, </a:t>
            </a:r>
            <a:r>
              <a:rPr lang="en-GB" sz="1100" dirty="0" err="1"/>
              <a:t>tłum</a:t>
            </a:r>
            <a:r>
              <a:rPr lang="en-GB" sz="1100" dirty="0"/>
              <a:t>. </a:t>
            </a:r>
            <a:r>
              <a:rPr lang="pl-PL" sz="1100" dirty="0"/>
              <a:t>Michał </a:t>
            </a:r>
            <a:r>
              <a:rPr lang="pl-PL" sz="1100" dirty="0" err="1"/>
              <a:t>Herer</a:t>
            </a:r>
            <a:r>
              <a:rPr lang="pl-PL" sz="1100" dirty="0"/>
              <a:t>. Warszawa: Wydawnictwo Naukowe PWN</a:t>
            </a:r>
          </a:p>
          <a:p>
            <a:r>
              <a:rPr lang="pl-PL" sz="1100" dirty="0" err="1"/>
              <a:t>Lemke</a:t>
            </a:r>
            <a:r>
              <a:rPr lang="pl-PL" sz="1100" dirty="0"/>
              <a:t> T.(2009): Foucault, </a:t>
            </a:r>
            <a:r>
              <a:rPr lang="pl-PL" sz="1100" dirty="0" err="1"/>
              <a:t>rządomyślność</a:t>
            </a:r>
            <a:r>
              <a:rPr lang="pl-PL" sz="1100" dirty="0"/>
              <a:t>, krytyka, </a:t>
            </a:r>
            <a:r>
              <a:rPr lang="pl-PL" sz="1100" i="1" dirty="0"/>
              <a:t>Recykling idei </a:t>
            </a:r>
            <a:r>
              <a:rPr lang="pl-PL" sz="1100" dirty="0"/>
              <a:t>nr 9, ss. 40-48     </a:t>
            </a:r>
          </a:p>
          <a:p>
            <a:r>
              <a:rPr lang="pl-PL" sz="1100" dirty="0"/>
              <a:t>Nowicka M. (2016): O użyteczności kategorii </a:t>
            </a:r>
            <a:r>
              <a:rPr lang="pl-PL" sz="1100" dirty="0" err="1"/>
              <a:t>dyspozytywu</a:t>
            </a:r>
            <a:r>
              <a:rPr lang="pl-PL" sz="1100" dirty="0"/>
              <a:t> w badaniach społecznych, </a:t>
            </a:r>
            <a:r>
              <a:rPr lang="pl-PL" sz="1100" i="1" dirty="0"/>
              <a:t>Przegląd Socjologii Jakościowej</a:t>
            </a:r>
            <a:r>
              <a:rPr lang="pl-PL" sz="1100" dirty="0"/>
              <a:t> nr 12/1, ss. 170-191</a:t>
            </a:r>
          </a:p>
          <a:p>
            <a:r>
              <a:rPr lang="en-GB" sz="1100" dirty="0"/>
              <a:t>Mendel M.(2013): </a:t>
            </a:r>
            <a:r>
              <a:rPr lang="en-US" sz="1100" dirty="0"/>
              <a:t>Authoritative and Class-Sensitive Parents: Parental Identities Shaped through Personal and Political Transitions, </a:t>
            </a:r>
            <a:r>
              <a:rPr lang="en-US" sz="1100" i="1" dirty="0"/>
              <a:t>International Journal about Parents in Education</a:t>
            </a:r>
            <a:r>
              <a:rPr lang="en-US" sz="1100" dirty="0"/>
              <a:t>, vol. 7, no. 2, 91-99</a:t>
            </a:r>
            <a:endParaRPr lang="pl-PL" sz="1100" dirty="0"/>
          </a:p>
          <a:p>
            <a:r>
              <a:rPr lang="en-GB" sz="1100" dirty="0"/>
              <a:t> </a:t>
            </a:r>
            <a:r>
              <a:rPr lang="en-GB" sz="1100" dirty="0" smtClean="0"/>
              <a:t>Mendel </a:t>
            </a:r>
            <a:r>
              <a:rPr lang="en-GB" sz="1100" dirty="0"/>
              <a:t>M. (2016): Parental Identity, Lifelong Learning and School, </a:t>
            </a:r>
            <a:r>
              <a:rPr lang="en-GB" sz="1100" i="1" dirty="0"/>
              <a:t>Malta Review of Educational Research, </a:t>
            </a:r>
            <a:r>
              <a:rPr lang="en-GB" sz="1100" dirty="0"/>
              <a:t>Vol. 10 no. 1, 145-168</a:t>
            </a:r>
            <a:endParaRPr lang="pl-PL" sz="1100" dirty="0"/>
          </a:p>
          <a:p>
            <a:r>
              <a:rPr lang="en-GB" sz="1100" dirty="0"/>
              <a:t>Mendel M.(2018): Parental identity, governmentality and retroactive empowerment: towards a democratic school space</a:t>
            </a:r>
            <a:r>
              <a:rPr lang="en-GB" sz="1100" i="1" dirty="0"/>
              <a:t>,</a:t>
            </a:r>
            <a:r>
              <a:rPr lang="en-GB" sz="1100" b="1" i="1" dirty="0"/>
              <a:t> </a:t>
            </a:r>
            <a:r>
              <a:rPr lang="en-GB" sz="1100" i="1" dirty="0"/>
              <a:t>International Journal about Parents in Education</a:t>
            </a:r>
            <a:r>
              <a:rPr lang="en-GB" sz="1100" dirty="0"/>
              <a:t>, Vol. 10, no. 1, ss. 103-110 </a:t>
            </a:r>
            <a:endParaRPr lang="pl-PL" sz="1100" dirty="0"/>
          </a:p>
          <a:p>
            <a:r>
              <a:rPr lang="en-GB" sz="1100" i="1" dirty="0" smtClean="0"/>
              <a:t>Studies </a:t>
            </a:r>
            <a:r>
              <a:rPr lang="en-GB" sz="1100" i="1" dirty="0"/>
              <a:t>of Discourse and Governmentality</a:t>
            </a:r>
            <a:r>
              <a:rPr lang="en-GB" sz="1100" dirty="0"/>
              <a:t> (2016), </a:t>
            </a:r>
            <a:r>
              <a:rPr lang="en-GB" sz="1100" dirty="0" err="1"/>
              <a:t>P.McIlvenny</a:t>
            </a:r>
            <a:r>
              <a:rPr lang="en-GB" sz="1100" dirty="0"/>
              <a:t>, </a:t>
            </a:r>
            <a:r>
              <a:rPr lang="en-GB" sz="1100" dirty="0" err="1"/>
              <a:t>J.Zhukova</a:t>
            </a:r>
            <a:r>
              <a:rPr lang="en-GB" sz="1100" dirty="0"/>
              <a:t> </a:t>
            </a:r>
            <a:r>
              <a:rPr lang="en-GB" sz="1100" dirty="0" err="1"/>
              <a:t>Klausen</a:t>
            </a:r>
            <a:r>
              <a:rPr lang="en-GB" sz="1100" dirty="0"/>
              <a:t>, </a:t>
            </a:r>
            <a:r>
              <a:rPr lang="en-GB" sz="1100" dirty="0" err="1"/>
              <a:t>L.Bang</a:t>
            </a:r>
            <a:r>
              <a:rPr lang="en-GB" sz="1100" dirty="0"/>
              <a:t> </a:t>
            </a:r>
            <a:r>
              <a:rPr lang="en-GB" sz="1100" dirty="0" err="1"/>
              <a:t>Lindegaard</a:t>
            </a:r>
            <a:r>
              <a:rPr lang="en-GB" sz="1100" dirty="0"/>
              <a:t>, red., Amsterdam-Philadelphia: John </a:t>
            </a:r>
            <a:r>
              <a:rPr lang="en-GB" sz="1100" dirty="0" err="1"/>
              <a:t>Benjamins</a:t>
            </a:r>
            <a:r>
              <a:rPr lang="en-GB" sz="1100" dirty="0"/>
              <a:t> Publishing Company</a:t>
            </a:r>
            <a:endParaRPr lang="pl-PL" sz="1100" dirty="0"/>
          </a:p>
          <a:p>
            <a:r>
              <a:rPr lang="en-GB" sz="1100" dirty="0"/>
              <a:t>van </a:t>
            </a:r>
            <a:r>
              <a:rPr lang="en-GB" sz="1100" dirty="0" err="1"/>
              <a:t>Dyk</a:t>
            </a:r>
            <a:r>
              <a:rPr lang="en-GB" sz="1100" dirty="0"/>
              <a:t> S., </a:t>
            </a:r>
            <a:r>
              <a:rPr lang="en-GB" sz="1100" dirty="0" err="1"/>
              <a:t>Angermüller</a:t>
            </a:r>
            <a:r>
              <a:rPr lang="en-GB" sz="1100" dirty="0"/>
              <a:t> J. (2010): </a:t>
            </a:r>
            <a:r>
              <a:rPr lang="en-GB" sz="1100" dirty="0" err="1"/>
              <a:t>Diskursanalyse</a:t>
            </a:r>
            <a:r>
              <a:rPr lang="en-GB" sz="1100" dirty="0"/>
              <a:t> meets </a:t>
            </a:r>
            <a:r>
              <a:rPr lang="en-GB" sz="1100" dirty="0" err="1"/>
              <a:t>Gouvernementalitätsforschung</a:t>
            </a:r>
            <a:r>
              <a:rPr lang="en-GB" sz="1100" dirty="0"/>
              <a:t>. </a:t>
            </a:r>
            <a:r>
              <a:rPr lang="en-GB" sz="1100" dirty="0" err="1"/>
              <a:t>Zur</a:t>
            </a:r>
            <a:r>
              <a:rPr lang="en-GB" sz="1100" dirty="0"/>
              <a:t> </a:t>
            </a:r>
            <a:r>
              <a:rPr lang="en-GB" sz="1100" dirty="0" err="1"/>
              <a:t>Einführung</a:t>
            </a:r>
            <a:r>
              <a:rPr lang="en-GB" sz="1100" dirty="0"/>
              <a:t> [w:] </a:t>
            </a:r>
            <a:r>
              <a:rPr lang="en-GB" sz="1100" i="1" dirty="0" err="1"/>
              <a:t>Diskursanalyse</a:t>
            </a:r>
            <a:r>
              <a:rPr lang="en-GB" sz="1100" i="1" dirty="0"/>
              <a:t> meets </a:t>
            </a:r>
            <a:r>
              <a:rPr lang="en-GB" sz="1100" i="1" dirty="0" err="1"/>
              <a:t>Gouvernementalitätsforschung</a:t>
            </a:r>
            <a:r>
              <a:rPr lang="en-GB" sz="1100" i="1" dirty="0"/>
              <a:t>. </a:t>
            </a:r>
            <a:r>
              <a:rPr lang="en-GB" sz="1100" i="1" dirty="0" err="1"/>
              <a:t>Perspektiven</a:t>
            </a:r>
            <a:r>
              <a:rPr lang="en-GB" sz="1100" i="1" dirty="0"/>
              <a:t> auf das </a:t>
            </a:r>
            <a:r>
              <a:rPr lang="en-GB" sz="1100" i="1" dirty="0" err="1"/>
              <a:t>Verhältnis</a:t>
            </a:r>
            <a:r>
              <a:rPr lang="en-GB" sz="1100" i="1" dirty="0"/>
              <a:t> von </a:t>
            </a:r>
            <a:r>
              <a:rPr lang="en-GB" sz="1100" i="1" dirty="0" err="1"/>
              <a:t>Subjekt</a:t>
            </a:r>
            <a:r>
              <a:rPr lang="en-GB" sz="1100" i="1" dirty="0"/>
              <a:t>, </a:t>
            </a:r>
            <a:r>
              <a:rPr lang="en-GB" sz="1100" i="1" dirty="0" err="1"/>
              <a:t>Sprache</a:t>
            </a:r>
            <a:r>
              <a:rPr lang="en-GB" sz="1100" i="1" dirty="0"/>
              <a:t>, </a:t>
            </a:r>
            <a:r>
              <a:rPr lang="en-GB" sz="1100" i="1" dirty="0" err="1"/>
              <a:t>Macht</a:t>
            </a:r>
            <a:r>
              <a:rPr lang="en-GB" sz="1100" i="1" dirty="0"/>
              <a:t> und </a:t>
            </a:r>
            <a:r>
              <a:rPr lang="en-GB" sz="1100" i="1" dirty="0" err="1"/>
              <a:t>Wissen</a:t>
            </a:r>
            <a:r>
              <a:rPr lang="en-GB" sz="1100" dirty="0"/>
              <a:t>, Frankfurt, New York: Campus, ss. </a:t>
            </a:r>
            <a:r>
              <a:rPr lang="en-GB" sz="1100" dirty="0" smtClean="0"/>
              <a:t>7–21</a:t>
            </a:r>
            <a:endParaRPr lang="pl-PL" sz="1100" dirty="0" smtClean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1100" b="1" u="sng" dirty="0" smtClean="0"/>
              <a:t>Więcej o treści tej prezentacji w: </a:t>
            </a:r>
            <a:r>
              <a:rPr lang="en-GB" sz="1100" b="1" dirty="0" smtClean="0"/>
              <a:t>Mendel </a:t>
            </a:r>
            <a:r>
              <a:rPr lang="en-GB" sz="1100" b="1" dirty="0"/>
              <a:t>M.(2020): Parents in education and democracy. Ontologies of engagement. </a:t>
            </a:r>
            <a:r>
              <a:rPr lang="en-GB" sz="1100" b="1" i="1" dirty="0"/>
              <a:t>International Journal of Pedagogy Innovation and New Technologies </a:t>
            </a:r>
            <a:r>
              <a:rPr lang="en-GB" sz="1100" b="1" dirty="0"/>
              <a:t>Vol. 7, No.1, pp. 92-99 </a:t>
            </a:r>
            <a:endParaRPr lang="pl-PL" sz="1100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928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  <p:sp>
        <p:nvSpPr>
          <p:cNvPr id="5" name="Tytuł 7"/>
          <p:cNvSpPr txBox="1">
            <a:spLocks/>
          </p:cNvSpPr>
          <p:nvPr/>
        </p:nvSpPr>
        <p:spPr bwMode="auto">
          <a:xfrm>
            <a:off x="467544" y="2492896"/>
            <a:ext cx="85292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sz="3200" b="1" dirty="0" smtClean="0"/>
              <a:t>DZIĘKUJĘ ZA UWAGĘ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18896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Dlaczego warto?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Większe zainteresowanie badaczy perspektywą </a:t>
            </a:r>
            <a:r>
              <a:rPr lang="pl-PL" sz="2000" i="1" dirty="0" err="1" smtClean="0"/>
              <a:t>governmentality</a:t>
            </a:r>
            <a:r>
              <a:rPr lang="pl-PL" sz="2000" i="1" dirty="0" smtClean="0"/>
              <a:t> </a:t>
            </a:r>
            <a:r>
              <a:rPr lang="pl-PL" sz="2000" dirty="0" smtClean="0"/>
              <a:t>może </a:t>
            </a:r>
            <a:r>
              <a:rPr lang="pl-PL" sz="2000" dirty="0"/>
              <a:t>wydatnie zasilić wielowymiarowy opis rzeczywistości i – na przykład w Polsce - </a:t>
            </a:r>
            <a:r>
              <a:rPr lang="pl-PL" sz="2000" dirty="0" smtClean="0"/>
              <a:t> </a:t>
            </a:r>
          </a:p>
          <a:p>
            <a:r>
              <a:rPr lang="pl-PL" sz="2000" dirty="0" smtClean="0"/>
              <a:t>zaowocować potrzebną intensyfikacją procesów formacyjnych w zmieniającej się rzeczywistości i podmiotową autokreacją rodziców (</a:t>
            </a:r>
            <a:r>
              <a:rPr lang="pl-PL" sz="2000" b="1" dirty="0" smtClean="0"/>
              <a:t>tożsamość rodzicielska</a:t>
            </a:r>
            <a:r>
              <a:rPr lang="pl-PL" sz="2000" dirty="0" smtClean="0"/>
              <a:t>);</a:t>
            </a:r>
          </a:p>
          <a:p>
            <a:r>
              <a:rPr lang="pl-PL" sz="2000" dirty="0"/>
              <a:t>p</a:t>
            </a:r>
            <a:r>
              <a:rPr lang="pl-PL" sz="2000" dirty="0" smtClean="0"/>
              <a:t>rzynieść oczekiwany </a:t>
            </a:r>
            <a:r>
              <a:rPr lang="pl-PL" sz="2000" b="1" dirty="0" smtClean="0"/>
              <a:t>wzrost </a:t>
            </a:r>
            <a:r>
              <a:rPr lang="pl-PL" sz="2000" b="1" dirty="0"/>
              <a:t>kompetencji </a:t>
            </a:r>
            <a:r>
              <a:rPr lang="pl-PL" sz="2000" b="1" dirty="0" smtClean="0"/>
              <a:t>międzykulturowej </a:t>
            </a:r>
            <a:r>
              <a:rPr lang="pl-PL" sz="2000" dirty="0" smtClean="0"/>
              <a:t>(silna tożsamość rodzicielska, to tożsamość czyniąca atut z różnicy), </a:t>
            </a:r>
          </a:p>
          <a:p>
            <a:r>
              <a:rPr lang="pl-PL" sz="2000" dirty="0"/>
              <a:t>p</a:t>
            </a:r>
            <a:r>
              <a:rPr lang="pl-PL" sz="2000" dirty="0" smtClean="0"/>
              <a:t>oszerzyć zakres </a:t>
            </a:r>
            <a:r>
              <a:rPr lang="pl-PL" sz="2000" dirty="0"/>
              <a:t>możliwości </a:t>
            </a:r>
            <a:r>
              <a:rPr lang="pl-PL" sz="2000" dirty="0" smtClean="0"/>
              <a:t>wspierania - </a:t>
            </a:r>
            <a:r>
              <a:rPr lang="pl-PL" sz="2000" dirty="0"/>
              <a:t>pożądanego w naszej rzeczywistości - rozwoju </a:t>
            </a:r>
            <a:r>
              <a:rPr lang="pl-PL" sz="2000" b="1" dirty="0"/>
              <a:t>kultury </a:t>
            </a:r>
            <a:r>
              <a:rPr lang="pl-PL" sz="2000" b="1" dirty="0" smtClean="0"/>
              <a:t>rodzicielskiej</a:t>
            </a:r>
            <a:r>
              <a:rPr lang="pl-PL" sz="2000" dirty="0" smtClean="0"/>
              <a:t>;</a:t>
            </a:r>
          </a:p>
          <a:p>
            <a:r>
              <a:rPr lang="pl-PL" sz="2000" dirty="0"/>
              <a:t>s</a:t>
            </a:r>
            <a:r>
              <a:rPr lang="pl-PL" sz="2000" dirty="0" smtClean="0"/>
              <a:t>kutkować </a:t>
            </a:r>
            <a:r>
              <a:rPr lang="pl-PL" sz="2000" b="1" dirty="0" smtClean="0"/>
              <a:t>wyższą jakością uczestnictwa </a:t>
            </a:r>
            <a:r>
              <a:rPr lang="pl-PL" sz="2000" dirty="0" smtClean="0"/>
              <a:t>rodziców we współtworzeniu przestrzeni publicznej, życiu szkoły i społeczeństwa.</a:t>
            </a:r>
            <a:endParaRPr lang="pl-PL" sz="2000" dirty="0"/>
          </a:p>
          <a:p>
            <a:endParaRPr lang="pl-PL" sz="2000" dirty="0"/>
          </a:p>
          <a:p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2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i="1" dirty="0" err="1"/>
              <a:t>Governmentality</a:t>
            </a:r>
            <a:r>
              <a:rPr lang="pl-PL" sz="2400" b="1" dirty="0"/>
              <a:t> i </a:t>
            </a:r>
            <a:r>
              <a:rPr lang="pl-PL" sz="2400" b="1" i="1" dirty="0" err="1"/>
              <a:t>governmentality</a:t>
            </a:r>
            <a:r>
              <a:rPr lang="pl-PL" sz="2400" b="1" i="1" dirty="0"/>
              <a:t> </a:t>
            </a:r>
            <a:r>
              <a:rPr lang="pl-PL" sz="2400" b="1" i="1" dirty="0" err="1"/>
              <a:t>studies</a:t>
            </a:r>
            <a:r>
              <a:rPr lang="pl-PL" sz="2400" b="1" dirty="0"/>
              <a:t> 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 smtClean="0"/>
              <a:t>Michel </a:t>
            </a:r>
            <a:r>
              <a:rPr lang="pl-PL" sz="1600" dirty="0"/>
              <a:t>Foucault stworzył kilkanaście koncepcji władzy. Jego kontynuatorzy rozpatrywali po kilkanaście ich odmian i aspektów (zob.: </a:t>
            </a:r>
            <a:r>
              <a:rPr lang="pl-PL" sz="1600" dirty="0" err="1"/>
              <a:t>Lemke</a:t>
            </a:r>
            <a:r>
              <a:rPr lang="pl-PL" sz="1600" dirty="0"/>
              <a:t> 2009). </a:t>
            </a:r>
          </a:p>
          <a:p>
            <a:pPr marL="0" indent="0">
              <a:buNone/>
            </a:pPr>
            <a:endParaRPr lang="pl-PL" sz="1600" i="1" dirty="0" smtClean="0"/>
          </a:p>
          <a:p>
            <a:pPr marL="0" indent="0">
              <a:buNone/>
            </a:pPr>
            <a:r>
              <a:rPr lang="pl-PL" sz="1600" i="1" dirty="0" err="1" smtClean="0"/>
              <a:t>Governmentality</a:t>
            </a:r>
            <a:r>
              <a:rPr lang="pl-PL" sz="1600" i="1" dirty="0"/>
              <a:t>, </a:t>
            </a:r>
            <a:r>
              <a:rPr lang="pl-PL" sz="1600" dirty="0"/>
              <a:t>po polsku </a:t>
            </a:r>
            <a:r>
              <a:rPr lang="pl-PL" sz="1600" dirty="0" err="1"/>
              <a:t>rządomyślność</a:t>
            </a:r>
            <a:r>
              <a:rPr lang="pl-PL" sz="1600" dirty="0"/>
              <a:t>, to jedna z </a:t>
            </a:r>
            <a:r>
              <a:rPr lang="pl-PL" sz="1600" dirty="0" err="1"/>
              <a:t>Foucaultowskich</a:t>
            </a:r>
            <a:r>
              <a:rPr lang="pl-PL" sz="1600" dirty="0"/>
              <a:t> koncepcji władzy (władza jako </a:t>
            </a:r>
            <a:r>
              <a:rPr lang="pl-PL" sz="1600" dirty="0" err="1"/>
              <a:t>rządomyślność</a:t>
            </a:r>
            <a:r>
              <a:rPr lang="pl-PL" sz="1600" dirty="0"/>
              <a:t>). Co istotne z uwagi na interesujący w tej wypowiedzi aspekt </a:t>
            </a:r>
            <a:r>
              <a:rPr lang="pl-PL" sz="1600" dirty="0" err="1"/>
              <a:t>rządomyślności</a:t>
            </a:r>
            <a:r>
              <a:rPr lang="pl-PL" sz="1600" dirty="0"/>
              <a:t> </a:t>
            </a:r>
            <a:r>
              <a:rPr lang="pl-PL" sz="1600" i="1" dirty="0" err="1"/>
              <a:t>conduct</a:t>
            </a:r>
            <a:r>
              <a:rPr lang="pl-PL" sz="1600" i="1" dirty="0"/>
              <a:t> of </a:t>
            </a:r>
            <a:r>
              <a:rPr lang="pl-PL" sz="1600" i="1" dirty="0" err="1"/>
              <a:t>conduct</a:t>
            </a:r>
            <a:r>
              <a:rPr lang="pl-PL" sz="1600" dirty="0"/>
              <a:t>, o którym mowa dalej, o </a:t>
            </a:r>
            <a:r>
              <a:rPr lang="pl-PL" sz="1600" dirty="0" err="1"/>
              <a:t>rządomyślności</a:t>
            </a:r>
            <a:r>
              <a:rPr lang="pl-PL" sz="1600" dirty="0"/>
              <a:t> pisał Foucault m.in., że „</a:t>
            </a:r>
            <a:r>
              <a:rPr lang="pl-PL" sz="1600" b="1" dirty="0"/>
              <a:t>musimy rozróżnić relacje władzy jako gry strategiczne między swobodami - gry strategiczne, w wyniku których jedni próbują ustalić zachowanie innych - oraz stany dominacji, które zwykle nazywamy władzą. A pomiędzy nimi, między tymi grami władzy a stanami dominacji, macie techniki </a:t>
            </a:r>
            <a:r>
              <a:rPr lang="pl-PL" sz="1600" b="1" dirty="0" err="1"/>
              <a:t>rządomyślności</a:t>
            </a:r>
            <a:r>
              <a:rPr lang="pl-PL" sz="1600" dirty="0"/>
              <a:t>” (Foucault 1988, s.19). 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b="1" dirty="0" smtClean="0"/>
              <a:t>Współcześnie </a:t>
            </a:r>
            <a:r>
              <a:rPr lang="pl-PL" sz="1600" b="1" i="1" dirty="0" err="1"/>
              <a:t>governmentality</a:t>
            </a:r>
            <a:r>
              <a:rPr lang="pl-PL" sz="1600" b="1" i="1" dirty="0"/>
              <a:t> </a:t>
            </a:r>
            <a:r>
              <a:rPr lang="pl-PL" sz="1600" b="1" dirty="0"/>
              <a:t>funkcjonuje jako kategoria analityczna w </a:t>
            </a:r>
            <a:r>
              <a:rPr lang="pl-PL" sz="1600" b="1" dirty="0" err="1"/>
              <a:t>postfoucaultowskich</a:t>
            </a:r>
            <a:r>
              <a:rPr lang="pl-PL" sz="1600" b="1" dirty="0"/>
              <a:t> analizach władzy, </a:t>
            </a:r>
            <a:r>
              <a:rPr lang="pl-PL" sz="1600" b="1" dirty="0" err="1"/>
              <a:t>operacjonalizujących</a:t>
            </a:r>
            <a:r>
              <a:rPr lang="pl-PL" sz="1600" b="1" dirty="0"/>
              <a:t> koncepcję Foucaulta do badań empirycznych, zachowujących krytyczną optykę </a:t>
            </a:r>
            <a:r>
              <a:rPr lang="pl-PL" sz="1600" dirty="0"/>
              <a:t>(Nowicka, 2016). To tak zwane „studia nad </a:t>
            </a:r>
            <a:r>
              <a:rPr lang="pl-PL" sz="1600" dirty="0" err="1"/>
              <a:t>rządomyślnością</a:t>
            </a:r>
            <a:r>
              <a:rPr lang="pl-PL" sz="1600" dirty="0"/>
              <a:t>” (</a:t>
            </a:r>
            <a:r>
              <a:rPr lang="pl-PL" sz="1600" i="1" dirty="0" err="1"/>
              <a:t>governmentality</a:t>
            </a:r>
            <a:r>
              <a:rPr lang="pl-PL" sz="1600" i="1" dirty="0"/>
              <a:t> </a:t>
            </a:r>
            <a:r>
              <a:rPr lang="pl-PL" sz="1600" i="1" dirty="0" err="1"/>
              <a:t>studies</a:t>
            </a:r>
            <a:r>
              <a:rPr lang="pl-PL" sz="1600" dirty="0"/>
              <a:t>), cieszące się popularnością w latach ’90, skupione na neoliberalnych mechanizmach władzy nad „wolnymi” jednostkami (por. Dean 1999; Czyżewski 2009). Łączy je pytanie o „warunki i skutki orzekania prawdy, czyli […] pewnego typu sformułowań, odsyłających do określonych reguł weryfikacji i falsyfikacji” (Foucault 2011: 58). </a:t>
            </a:r>
          </a:p>
          <a:p>
            <a:endParaRPr lang="pl-PL" sz="1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6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1143000"/>
          </a:xfrm>
        </p:spPr>
        <p:txBody>
          <a:bodyPr/>
          <a:lstStyle/>
          <a:p>
            <a:pPr algn="ctr"/>
            <a:r>
              <a:rPr lang="pl-PL" sz="2000" b="1" dirty="0" err="1" smtClean="0"/>
              <a:t>rządomyślność</a:t>
            </a:r>
            <a:r>
              <a:rPr lang="pl-PL" sz="2000" b="1" i="1" dirty="0" smtClean="0"/>
              <a:t> </a:t>
            </a:r>
            <a:r>
              <a:rPr lang="pl-PL" sz="2000" b="1" dirty="0"/>
              <a:t>– </a:t>
            </a:r>
            <a:r>
              <a:rPr lang="pl-PL" sz="2000" b="1" dirty="0" smtClean="0"/>
              <a:t>dyskurs </a:t>
            </a:r>
            <a:r>
              <a:rPr lang="pl-PL" sz="2000" b="1" dirty="0"/>
              <a:t>– </a:t>
            </a:r>
            <a:r>
              <a:rPr lang="pl-PL" sz="2000" b="1" dirty="0" err="1"/>
              <a:t>dyspozytyw</a:t>
            </a:r>
            <a:r>
              <a:rPr lang="pl-PL" sz="2000" b="1" dirty="0"/>
              <a:t>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(mariaż 3 kategorii we współczesnych studiach empirycznych) </a:t>
            </a:r>
            <a:r>
              <a:rPr lang="pl-PL" sz="2000" dirty="0"/>
              <a:t/>
            </a:r>
            <a:br>
              <a:rPr lang="pl-PL" sz="2000" dirty="0"/>
            </a:br>
            <a:endParaRPr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 err="1" smtClean="0"/>
              <a:t>Postfoucaultowskie</a:t>
            </a:r>
            <a:r>
              <a:rPr lang="pl-PL" sz="2000" dirty="0" smtClean="0"/>
              <a:t> </a:t>
            </a:r>
            <a:r>
              <a:rPr lang="pl-PL" sz="2000" dirty="0"/>
              <a:t>analizy dyskursu i studia nad </a:t>
            </a:r>
            <a:r>
              <a:rPr lang="pl-PL" sz="2000" dirty="0" err="1"/>
              <a:t>rządomyślnością</a:t>
            </a:r>
            <a:r>
              <a:rPr lang="pl-PL" sz="2000" dirty="0"/>
              <a:t> </a:t>
            </a:r>
            <a:r>
              <a:rPr lang="pl-PL" sz="2000" dirty="0" smtClean="0"/>
              <a:t>w </a:t>
            </a:r>
            <a:r>
              <a:rPr lang="pl-PL" sz="2000" dirty="0"/>
              <a:t>ostatnich dekadach </a:t>
            </a:r>
            <a:r>
              <a:rPr lang="pl-PL" sz="2000" dirty="0" smtClean="0"/>
              <a:t>spotkały się i powiązały z badaniami nad kategorią </a:t>
            </a:r>
            <a:r>
              <a:rPr lang="pl-PL" sz="2000" dirty="0" err="1" smtClean="0"/>
              <a:t>dyspozytywu</a:t>
            </a:r>
            <a:r>
              <a:rPr lang="pl-PL" sz="2000" dirty="0" smtClean="0"/>
              <a:t> (Nowicka</a:t>
            </a:r>
            <a:r>
              <a:rPr lang="pl-PL" sz="2000" dirty="0"/>
              <a:t>, 2016). </a:t>
            </a: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r>
              <a:rPr lang="pl-PL" sz="2000" b="1" dirty="0" smtClean="0"/>
              <a:t>Analiza </a:t>
            </a:r>
            <a:r>
              <a:rPr lang="pl-PL" sz="2000" b="1" dirty="0"/>
              <a:t>dyskursu </a:t>
            </a:r>
            <a:r>
              <a:rPr lang="pl-PL" sz="2000" dirty="0"/>
              <a:t>zyskała ramę teoretyczną pozwalającą na przejście od mikroanaliz do refleksji nad makrospołecznymi relacjami władzy. </a:t>
            </a:r>
            <a:endParaRPr lang="pl-PL" sz="2000" dirty="0" smtClean="0"/>
          </a:p>
          <a:p>
            <a:r>
              <a:rPr lang="pl-PL" sz="2000" b="1" dirty="0" smtClean="0"/>
              <a:t>Studia </a:t>
            </a:r>
            <a:r>
              <a:rPr lang="pl-PL" sz="2000" b="1" dirty="0"/>
              <a:t>nad </a:t>
            </a:r>
            <a:r>
              <a:rPr lang="pl-PL" sz="2000" b="1" dirty="0" err="1"/>
              <a:t>rządomyślnością</a:t>
            </a:r>
            <a:r>
              <a:rPr lang="pl-PL" sz="2000" b="1" dirty="0"/>
              <a:t> </a:t>
            </a:r>
            <a:r>
              <a:rPr lang="pl-PL" sz="2000" dirty="0"/>
              <a:t>sięgnęły do oprzyrządowania metodologicznego analizy dyskursu, by empirycznie uzasadnić formułowane wnioski. </a:t>
            </a:r>
            <a:endParaRPr lang="pl-PL" sz="2000" dirty="0" smtClean="0"/>
          </a:p>
          <a:p>
            <a:r>
              <a:rPr lang="pl-PL" sz="2000" dirty="0" smtClean="0"/>
              <a:t>Wspólne </a:t>
            </a:r>
            <a:r>
              <a:rPr lang="pl-PL" sz="2000" dirty="0"/>
              <a:t>wysiłki, by wypracować możliwie holistyczną perspektywę badawczą, obejmującą dyskurs, instytucje, praktyki społeczne i sposoby wytwarzania podmiotowości, połączyła kategoria </a:t>
            </a:r>
            <a:r>
              <a:rPr lang="pl-PL" sz="2000" b="1" dirty="0" err="1"/>
              <a:t>dyspozytyw</a:t>
            </a:r>
            <a:r>
              <a:rPr lang="pl-PL" sz="2000" dirty="0" err="1"/>
              <a:t>u</a:t>
            </a:r>
            <a:r>
              <a:rPr lang="pl-PL" sz="2000" dirty="0"/>
              <a:t> (van </a:t>
            </a:r>
            <a:r>
              <a:rPr lang="pl-PL" sz="2000" dirty="0" err="1"/>
              <a:t>Dyk</a:t>
            </a:r>
            <a:r>
              <a:rPr lang="pl-PL" sz="2000" dirty="0"/>
              <a:t>, </a:t>
            </a:r>
            <a:r>
              <a:rPr lang="pl-PL" sz="2000" dirty="0" err="1"/>
              <a:t>Angermüller</a:t>
            </a:r>
            <a:r>
              <a:rPr lang="pl-PL" sz="2000" dirty="0"/>
              <a:t> 2010: 11–12). </a:t>
            </a:r>
          </a:p>
          <a:p>
            <a:endParaRPr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6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/>
              <a:t>Aspekt </a:t>
            </a:r>
            <a:r>
              <a:rPr lang="pl-PL" sz="2400" b="1" i="1" dirty="0" err="1"/>
              <a:t>governmentality</a:t>
            </a:r>
            <a:r>
              <a:rPr lang="pl-PL" sz="2400" b="1" i="1" dirty="0"/>
              <a:t>: </a:t>
            </a:r>
            <a:r>
              <a:rPr lang="pl-PL" sz="2400" b="1" dirty="0"/>
              <a:t>„</a:t>
            </a:r>
            <a:r>
              <a:rPr lang="pl-PL" sz="2400" b="1" i="1" dirty="0" err="1"/>
              <a:t>conduct</a:t>
            </a:r>
            <a:r>
              <a:rPr lang="pl-PL" sz="2400" b="1" i="1" dirty="0"/>
              <a:t> of </a:t>
            </a:r>
            <a:r>
              <a:rPr lang="pl-PL" sz="2400" b="1" i="1" dirty="0" err="1"/>
              <a:t>conduct</a:t>
            </a:r>
            <a:r>
              <a:rPr lang="pl-PL" sz="2400" b="1" dirty="0"/>
              <a:t>”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…czyli prowadzenie </a:t>
            </a:r>
            <a:r>
              <a:rPr lang="pl-PL" sz="2000" dirty="0"/>
              <a:t>prowadzenia, kierowanie prowadzeniem, albo kierowanie działaniem (na co wskazywałaby wieloznaczność francuskiego „</a:t>
            </a:r>
            <a:r>
              <a:rPr lang="pl-PL" sz="2000" dirty="0" err="1"/>
              <a:t>conduite</a:t>
            </a:r>
            <a:r>
              <a:rPr lang="pl-PL" sz="2000" dirty="0"/>
              <a:t>”). </a:t>
            </a: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Foucault w eseju </a:t>
            </a:r>
            <a:r>
              <a:rPr lang="pl-PL" sz="2000" i="1" dirty="0"/>
              <a:t>How </a:t>
            </a:r>
            <a:r>
              <a:rPr lang="pl-PL" sz="2000" i="1" dirty="0" err="1"/>
              <a:t>is</a:t>
            </a:r>
            <a:r>
              <a:rPr lang="pl-PL" sz="2000" i="1" dirty="0"/>
              <a:t> Power </a:t>
            </a:r>
            <a:r>
              <a:rPr lang="pl-PL" sz="2000" i="1" dirty="0" err="1"/>
              <a:t>Exercised</a:t>
            </a:r>
            <a:r>
              <a:rPr lang="pl-PL" sz="2000" i="1" dirty="0"/>
              <a:t>?</a:t>
            </a:r>
            <a:r>
              <a:rPr lang="pl-PL" sz="2000" dirty="0"/>
              <a:t> określił </a:t>
            </a:r>
            <a:r>
              <a:rPr lang="pl-PL" sz="2000" i="1" dirty="0" err="1"/>
              <a:t>conduct</a:t>
            </a:r>
            <a:r>
              <a:rPr lang="pl-PL" sz="2000" i="1" dirty="0"/>
              <a:t> of </a:t>
            </a:r>
            <a:r>
              <a:rPr lang="pl-PL" sz="2000" i="1" dirty="0" err="1"/>
              <a:t>conduct</a:t>
            </a:r>
            <a:r>
              <a:rPr lang="pl-PL" sz="2000" dirty="0"/>
              <a:t> jako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„</a:t>
            </a:r>
            <a:r>
              <a:rPr lang="pl-PL" sz="2000" b="1" dirty="0"/>
              <a:t>sposób oddziaływania na działający podmiot lub podmioty z racji ich działania lub bycia zdolnym do działania</a:t>
            </a:r>
            <a:r>
              <a:rPr lang="pl-PL" sz="2000" dirty="0"/>
              <a:t>” (1983, s. 220).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Działanie </a:t>
            </a:r>
            <a:r>
              <a:rPr lang="pl-PL" sz="2000" dirty="0"/>
              <a:t>jednych wyzwala techniki kierowania nim przez </a:t>
            </a:r>
            <a:r>
              <a:rPr lang="pl-PL" sz="2000" dirty="0" smtClean="0"/>
              <a:t>innych, bo zachodzi w </a:t>
            </a:r>
            <a:r>
              <a:rPr lang="pl-PL" sz="2000" dirty="0"/>
              <a:t>podzielanej, dyskursywnej przestrzeni, którą tworzą relacje panowania i władzy. </a:t>
            </a: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Prowadzenie </a:t>
            </a:r>
            <a:r>
              <a:rPr lang="pl-PL" sz="2000" dirty="0"/>
              <a:t>prowadzenia ma też swoje opcje „wewnętrzne”, kiedy stanowi „technikę siebie”, dając wyraz próbom panowania nad byciem prowadzonym.   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07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16824" cy="1143000"/>
          </a:xfrm>
        </p:spPr>
        <p:txBody>
          <a:bodyPr/>
          <a:lstStyle/>
          <a:p>
            <a:r>
              <a:rPr lang="pl-PL" sz="2400" b="1" dirty="0" smtClean="0"/>
              <a:t>Pozycje podmiotu w prowadzeniu prowadzenia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000" dirty="0"/>
              <a:t>„</a:t>
            </a:r>
            <a:r>
              <a:rPr lang="pl-PL" sz="2000" dirty="0" err="1"/>
              <a:t>subiektyfikacja</a:t>
            </a:r>
            <a:r>
              <a:rPr lang="pl-PL" sz="2000" dirty="0"/>
              <a:t>” (</a:t>
            </a:r>
            <a:r>
              <a:rPr lang="pl-PL" sz="2000" i="1" dirty="0" err="1"/>
              <a:t>subjectification</a:t>
            </a:r>
            <a:r>
              <a:rPr lang="pl-PL" sz="2000" i="1" dirty="0"/>
              <a:t>) </a:t>
            </a:r>
            <a:r>
              <a:rPr lang="pl-PL" sz="2000" i="1" dirty="0" smtClean="0"/>
              <a:t>- </a:t>
            </a:r>
            <a:r>
              <a:rPr lang="pl-PL" sz="2000" b="1" dirty="0" smtClean="0"/>
              <a:t>upodmiotawianie</a:t>
            </a:r>
            <a:r>
              <a:rPr lang="pl-PL" sz="2000" dirty="0" smtClean="0"/>
              <a:t> </a:t>
            </a:r>
            <a:r>
              <a:rPr lang="pl-PL" sz="2000" dirty="0"/>
              <a:t>(w odniesieniu do </a:t>
            </a:r>
            <a:r>
              <a:rPr lang="pl-PL" sz="2000" dirty="0" smtClean="0"/>
              <a:t>innych - </a:t>
            </a:r>
            <a:r>
              <a:rPr lang="pl-PL" sz="2000" dirty="0"/>
              <a:t>odnosi się do sposobu rządzenia </a:t>
            </a:r>
            <a:r>
              <a:rPr lang="pl-PL" sz="2000" dirty="0" smtClean="0"/>
              <a:t>innymi) </a:t>
            </a:r>
            <a:endParaRPr lang="pl-PL" sz="2000" dirty="0" smtClean="0"/>
          </a:p>
          <a:p>
            <a:pPr marL="0" lvl="0" indent="0">
              <a:buNone/>
            </a:pPr>
            <a:r>
              <a:rPr lang="pl-PL" sz="2000" dirty="0" smtClean="0"/>
              <a:t> </a:t>
            </a:r>
            <a:endParaRPr lang="pl-PL" sz="2000" dirty="0"/>
          </a:p>
          <a:p>
            <a:pPr lvl="0"/>
            <a:r>
              <a:rPr lang="pl-PL" sz="2000" dirty="0"/>
              <a:t>„subiektywizacja” (</a:t>
            </a:r>
            <a:r>
              <a:rPr lang="pl-PL" sz="2000" i="1" dirty="0" err="1"/>
              <a:t>subjectivation</a:t>
            </a:r>
            <a:r>
              <a:rPr lang="pl-PL" sz="2000" dirty="0" smtClean="0"/>
              <a:t>) - </a:t>
            </a:r>
            <a:r>
              <a:rPr lang="pl-PL" sz="2000" b="1" dirty="0" smtClean="0"/>
              <a:t>upodmiotowienie</a:t>
            </a:r>
            <a:r>
              <a:rPr lang="pl-PL" sz="2000" dirty="0" smtClean="0"/>
              <a:t> </a:t>
            </a:r>
            <a:r>
              <a:rPr lang="pl-PL" sz="2000" dirty="0"/>
              <a:t>(w orientacji na </a:t>
            </a:r>
            <a:r>
              <a:rPr lang="pl-PL" sz="2000" dirty="0" smtClean="0"/>
              <a:t>siebie – odnosi się do </a:t>
            </a:r>
            <a:r>
              <a:rPr lang="pl-PL" sz="2000" dirty="0"/>
              <a:t>relacji osoby do siebie; „do wielu sposobów kształtowania lub konstruowania siebie na podstawie tego, co uważa się za prawdę” (</a:t>
            </a:r>
            <a:r>
              <a:rPr lang="pl-PL" sz="2000" dirty="0" err="1"/>
              <a:t>Bang</a:t>
            </a:r>
            <a:r>
              <a:rPr lang="pl-PL" sz="2000" dirty="0"/>
              <a:t> </a:t>
            </a:r>
            <a:r>
              <a:rPr lang="pl-PL" sz="2000" dirty="0" err="1"/>
              <a:t>Lindegaard</a:t>
            </a:r>
            <a:r>
              <a:rPr lang="pl-PL" sz="2000" dirty="0"/>
              <a:t> 2016, s.99). 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b="1" i="1" dirty="0" err="1"/>
              <a:t>C</a:t>
            </a:r>
            <a:r>
              <a:rPr lang="pl-PL" sz="2000" b="1" i="1" dirty="0" err="1" smtClean="0"/>
              <a:t>onduct</a:t>
            </a:r>
            <a:r>
              <a:rPr lang="pl-PL" sz="2000" b="1" i="1" dirty="0" smtClean="0"/>
              <a:t> </a:t>
            </a:r>
            <a:r>
              <a:rPr lang="pl-PL" sz="2000" b="1" i="1" dirty="0"/>
              <a:t>of </a:t>
            </a:r>
            <a:r>
              <a:rPr lang="pl-PL" sz="2000" b="1" i="1" dirty="0" err="1"/>
              <a:t>conduct</a:t>
            </a:r>
            <a:r>
              <a:rPr lang="pl-PL" sz="2000" b="1" dirty="0"/>
              <a:t> </a:t>
            </a:r>
            <a:r>
              <a:rPr lang="pl-PL" sz="2000" b="1" dirty="0" smtClean="0"/>
              <a:t> -   jedna </a:t>
            </a:r>
            <a:r>
              <a:rPr lang="pl-PL" sz="2000" b="1" dirty="0"/>
              <a:t>z form samoregulacji dokonującej się w środowisku relacji panowania, </a:t>
            </a:r>
            <a:r>
              <a:rPr lang="pl-PL" sz="2000" b="1" dirty="0" err="1"/>
              <a:t>Foucaultowskich</a:t>
            </a:r>
            <a:r>
              <a:rPr lang="pl-PL" sz="2000" b="1" dirty="0"/>
              <a:t> „technik siebie” i „technik dominacji” zarazem </a:t>
            </a:r>
            <a:r>
              <a:rPr lang="pl-PL" sz="2000" dirty="0"/>
              <a:t>(</a:t>
            </a:r>
            <a:r>
              <a:rPr lang="pl-PL" sz="2000" dirty="0" err="1"/>
              <a:t>Lemke</a:t>
            </a:r>
            <a:r>
              <a:rPr lang="pl-PL" sz="2000" dirty="0"/>
              <a:t> 2009). </a:t>
            </a:r>
          </a:p>
          <a:p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23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i="1" dirty="0" err="1"/>
              <a:t>Governmentality</a:t>
            </a:r>
            <a:r>
              <a:rPr lang="pl-PL" sz="2400" b="1" i="1" dirty="0"/>
              <a:t> – </a:t>
            </a:r>
            <a:r>
              <a:rPr lang="pl-PL" sz="2400" b="1" i="1" dirty="0" err="1"/>
              <a:t>conduct</a:t>
            </a:r>
            <a:r>
              <a:rPr lang="pl-PL" sz="2400" b="1" i="1" dirty="0"/>
              <a:t> of </a:t>
            </a:r>
            <a:r>
              <a:rPr lang="pl-PL" sz="2400" b="1" i="1" dirty="0" err="1"/>
              <a:t>conduct</a:t>
            </a:r>
            <a:r>
              <a:rPr lang="pl-PL" sz="2400" b="1" i="1" dirty="0"/>
              <a:t> 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badaniach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„rodziców </a:t>
            </a:r>
            <a:r>
              <a:rPr lang="pl-PL" sz="2400" b="1" dirty="0"/>
              <a:t>w edukacji i demokracji”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 smtClean="0"/>
              <a:t>Można, </a:t>
            </a:r>
            <a:r>
              <a:rPr lang="pl-PL" sz="1800" dirty="0" smtClean="0"/>
              <a:t>na przykład:</a:t>
            </a:r>
          </a:p>
          <a:p>
            <a:r>
              <a:rPr lang="pl-PL" sz="1800" dirty="0" smtClean="0"/>
              <a:t>badać </a:t>
            </a:r>
            <a:r>
              <a:rPr lang="pl-PL" sz="1800" dirty="0"/>
              <a:t>sposoby, w jakie indywidualny rodzic, czy społeczność rodziców, albo </a:t>
            </a:r>
            <a:r>
              <a:rPr lang="pl-PL" sz="1800" dirty="0" smtClean="0"/>
              <a:t>społeczność z </a:t>
            </a:r>
            <a:r>
              <a:rPr lang="pl-PL" sz="1800" dirty="0"/>
              <a:t>udziałem rodziców kieruje panowaniem, któremu </a:t>
            </a:r>
            <a:r>
              <a:rPr lang="pl-PL" sz="1800" dirty="0" smtClean="0"/>
              <a:t>podlega;</a:t>
            </a:r>
          </a:p>
          <a:p>
            <a:r>
              <a:rPr lang="pl-PL" sz="1800" dirty="0" smtClean="0"/>
              <a:t>próbować </a:t>
            </a:r>
            <a:r>
              <a:rPr lang="pl-PL" sz="1800" dirty="0"/>
              <a:t>ustalać, jak sposoby te wiążą się z formami politycznego kontrolowania, a też ekonomicznego, czy społeczno-kulturowego wyzysku, który nierzadko ma miejsce z uwagi na </a:t>
            </a:r>
            <a:r>
              <a:rPr lang="pl-PL" sz="1800" dirty="0" smtClean="0"/>
              <a:t>- kontrolowane </a:t>
            </a:r>
            <a:r>
              <a:rPr lang="pl-PL" sz="1800" dirty="0"/>
              <a:t>społecznie </a:t>
            </a:r>
            <a:r>
              <a:rPr lang="pl-PL" sz="1800" dirty="0" smtClean="0"/>
              <a:t> -realizowanie </a:t>
            </a:r>
            <a:r>
              <a:rPr lang="pl-PL" sz="1800" dirty="0"/>
              <a:t>rodzicielskiej roli </a:t>
            </a:r>
            <a:r>
              <a:rPr lang="pl-PL" sz="1800" dirty="0" smtClean="0"/>
              <a:t>(zob. np.: badania nad tożsamością rodzicielską: </a:t>
            </a:r>
            <a:r>
              <a:rPr lang="pl-PL" sz="1800" dirty="0"/>
              <a:t>Mendel 2013; </a:t>
            </a:r>
            <a:r>
              <a:rPr lang="pl-PL" sz="1800" dirty="0" smtClean="0"/>
              <a:t>2016; 2018).</a:t>
            </a:r>
          </a:p>
          <a:p>
            <a:pPr marL="0" indent="0">
              <a:buNone/>
            </a:pPr>
            <a:r>
              <a:rPr lang="pl-PL" sz="1800" dirty="0" smtClean="0"/>
              <a:t> 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Chodziłoby </a:t>
            </a:r>
            <a:r>
              <a:rPr lang="pl-PL" sz="1800" dirty="0" smtClean="0"/>
              <a:t>o </a:t>
            </a:r>
            <a:r>
              <a:rPr lang="pl-PL" sz="1800" b="1" dirty="0"/>
              <a:t>istotne społecznie </a:t>
            </a:r>
            <a:r>
              <a:rPr lang="pl-PL" sz="1800" b="1" dirty="0" smtClean="0"/>
              <a:t>(krytyczne) artykulacje </a:t>
            </a:r>
            <a:r>
              <a:rPr lang="pl-PL" sz="1800" b="1" dirty="0"/>
              <a:t>myśli pedagogicznej</a:t>
            </a:r>
          </a:p>
          <a:p>
            <a:pPr lvl="0"/>
            <a:r>
              <a:rPr lang="pl-PL" sz="1800" dirty="0"/>
              <a:t>która byłaby zainteresowana sferą podmiotowości i odnosiłaby się zarówno do tego, co społeczne, jak tego, co </a:t>
            </a:r>
            <a:r>
              <a:rPr lang="pl-PL" sz="1800" dirty="0" smtClean="0"/>
              <a:t>historyczne</a:t>
            </a:r>
            <a:endParaRPr lang="pl-PL" sz="1800" dirty="0"/>
          </a:p>
          <a:p>
            <a:pPr lvl="0"/>
            <a:r>
              <a:rPr lang="pl-PL" sz="1800" dirty="0"/>
              <a:t>i która byłaby zarazem – bliską Foucaultowi - praktyką teoretyczną, polegającą na sytuowaniu procesu konstruowania teorii i wynajdywania pojęć w przestrzeni społeczno-historycznej (</a:t>
            </a:r>
            <a:r>
              <a:rPr lang="pl-PL" sz="1800" dirty="0" err="1"/>
              <a:t>Lemke</a:t>
            </a:r>
            <a:r>
              <a:rPr lang="pl-PL" sz="1800" dirty="0"/>
              <a:t> 2009: 48).</a:t>
            </a:r>
          </a:p>
          <a:p>
            <a:endParaRPr lang="pl-PL" sz="1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65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/>
              <a:t>Argumenty (1)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Perspektywa </a:t>
            </a:r>
            <a:r>
              <a:rPr lang="pl-PL" sz="1600" i="1" dirty="0" err="1"/>
              <a:t>governmentality</a:t>
            </a:r>
            <a:r>
              <a:rPr lang="pl-PL" sz="1600" dirty="0"/>
              <a:t> i w niej </a:t>
            </a:r>
            <a:r>
              <a:rPr lang="pl-PL" sz="1600" i="1" dirty="0" err="1"/>
              <a:t>conduct</a:t>
            </a:r>
            <a:r>
              <a:rPr lang="pl-PL" sz="1600" i="1" dirty="0"/>
              <a:t> of </a:t>
            </a:r>
            <a:r>
              <a:rPr lang="pl-PL" sz="1600" i="1" dirty="0" err="1"/>
              <a:t>conduct</a:t>
            </a:r>
            <a:r>
              <a:rPr lang="pl-PL" sz="1600" dirty="0"/>
              <a:t> może być dla badaczy „rodziców w edukacji”, „rodziców w demokracji” interesująca, bo pozwala empirycznie</a:t>
            </a:r>
          </a:p>
          <a:p>
            <a:pPr lvl="0"/>
            <a:r>
              <a:rPr lang="pl-PL" sz="1600" dirty="0"/>
              <a:t>odróżniać władzę od dominacji </a:t>
            </a:r>
            <a:r>
              <a:rPr lang="pl-PL" sz="1600" dirty="0" smtClean="0"/>
              <a:t>(na marginesie: w całym </a:t>
            </a:r>
            <a:r>
              <a:rPr lang="pl-PL" sz="1600" dirty="0"/>
              <a:t>wachlarzu </a:t>
            </a:r>
            <a:r>
              <a:rPr lang="pl-PL" sz="1600" dirty="0" err="1"/>
              <a:t>Foucaultowskich</a:t>
            </a:r>
            <a:r>
              <a:rPr lang="pl-PL" sz="1600" dirty="0"/>
              <a:t> koncepcji władzy, tylko władza jako dominacja przedstawia znaczenie często przypisywane </a:t>
            </a:r>
            <a:r>
              <a:rPr lang="pl-PL" sz="1600" i="1" dirty="0"/>
              <a:t>en </a:t>
            </a:r>
            <a:r>
              <a:rPr lang="pl-PL" sz="1600" i="1" dirty="0" err="1"/>
              <a:t>bloque</a:t>
            </a:r>
            <a:r>
              <a:rPr lang="pl-PL" sz="1600" i="1" dirty="0"/>
              <a:t> </a:t>
            </a:r>
            <a:r>
              <a:rPr lang="pl-PL" sz="1600" dirty="0"/>
              <a:t>koncepcji władzy tego filozofa), </a:t>
            </a:r>
          </a:p>
          <a:p>
            <a:pPr lvl="0"/>
            <a:r>
              <a:rPr lang="pl-PL" sz="1600" dirty="0"/>
              <a:t>poznawać podmiot </a:t>
            </a:r>
            <a:r>
              <a:rPr lang="pl-PL" sz="1600" i="1" dirty="0"/>
              <a:t>in </a:t>
            </a:r>
            <a:r>
              <a:rPr lang="pl-PL" sz="1600" i="1" dirty="0" err="1"/>
              <a:t>statu</a:t>
            </a:r>
            <a:r>
              <a:rPr lang="pl-PL" sz="1600" i="1" dirty="0"/>
              <a:t> </a:t>
            </a:r>
            <a:r>
              <a:rPr lang="pl-PL" sz="1600" i="1" dirty="0" err="1"/>
              <a:t>nascendi</a:t>
            </a:r>
            <a:r>
              <a:rPr lang="pl-PL" sz="1600" dirty="0"/>
              <a:t>; podmiot w jego </a:t>
            </a:r>
            <a:r>
              <a:rPr lang="pl-PL" sz="1600" dirty="0" smtClean="0"/>
              <a:t>konstytuowaniu (się), </a:t>
            </a:r>
            <a:r>
              <a:rPr lang="pl-PL" sz="1600" dirty="0"/>
              <a:t>które wiążąc techniki siebie z technikami dominacji, splata go z procesami społeczno-ekonomicznymi, historio-, czy państwo-twórczymi, itd. 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Badawcze </a:t>
            </a:r>
            <a:r>
              <a:rPr lang="pl-PL" sz="1600" dirty="0"/>
              <a:t>użytkowanie perspektywy </a:t>
            </a:r>
            <a:r>
              <a:rPr lang="pl-PL" sz="1600" dirty="0" err="1"/>
              <a:t>rządomyślności</a:t>
            </a:r>
            <a:r>
              <a:rPr lang="pl-PL" sz="1600" dirty="0"/>
              <a:t>, szczególnie „kierowania prowadzeniem”, </a:t>
            </a:r>
            <a:r>
              <a:rPr lang="pl-PL" sz="1600" dirty="0" smtClean="0"/>
              <a:t>może być rozumiane jako </a:t>
            </a:r>
            <a:r>
              <a:rPr lang="pl-PL" sz="1600" u="sng" dirty="0" smtClean="0"/>
              <a:t>wyraz </a:t>
            </a:r>
            <a:r>
              <a:rPr lang="pl-PL" sz="1600" u="sng" dirty="0"/>
              <a:t>czysto pedagogicznej aktywności</a:t>
            </a:r>
            <a:r>
              <a:rPr lang="pl-PL" sz="1600" dirty="0"/>
              <a:t>. Można powiedzieć, że jest </a:t>
            </a:r>
            <a:r>
              <a:rPr lang="pl-PL" sz="1600" u="sng" dirty="0" smtClean="0"/>
              <a:t>formą </a:t>
            </a:r>
            <a:r>
              <a:rPr lang="pl-PL" sz="1600" u="sng" dirty="0"/>
              <a:t>refleksji pedagogicznej i </a:t>
            </a:r>
            <a:r>
              <a:rPr lang="pl-PL" sz="1600" i="1" u="sng" dirty="0"/>
              <a:t>modus </a:t>
            </a:r>
            <a:r>
              <a:rPr lang="pl-PL" sz="1600" i="1" u="sng" dirty="0" err="1"/>
              <a:t>operandi</a:t>
            </a:r>
            <a:r>
              <a:rPr lang="pl-PL" sz="1600" u="sng" dirty="0"/>
              <a:t> pedagogiki społecznej</a:t>
            </a:r>
            <a:r>
              <a:rPr lang="pl-PL" sz="1600" dirty="0"/>
              <a:t>. </a:t>
            </a:r>
          </a:p>
          <a:p>
            <a:r>
              <a:rPr lang="pl-PL" sz="1600" dirty="0"/>
              <a:t>W poszukiwaniach wokół </a:t>
            </a:r>
            <a:r>
              <a:rPr lang="pl-PL" sz="1600" i="1" dirty="0" err="1"/>
              <a:t>governmentality</a:t>
            </a:r>
            <a:r>
              <a:rPr lang="pl-PL" sz="1600" dirty="0"/>
              <a:t>, jako kierowania kierowaniem, uwidocznić się mogą walory poznawcze o charakterze formacyjnym i emancypacyjnym, oraz obszary refleksji nad uczeniem się i nauczaniem w perspektywie społecznej. </a:t>
            </a:r>
          </a:p>
          <a:p>
            <a:r>
              <a:rPr lang="pl-PL" sz="1600" dirty="0"/>
              <a:t>Jest w nich </a:t>
            </a:r>
            <a:r>
              <a:rPr lang="pl-PL" sz="1600" dirty="0" smtClean="0"/>
              <a:t>też, </a:t>
            </a:r>
            <a:r>
              <a:rPr lang="pl-PL" sz="1600" dirty="0"/>
              <a:t>istotny w myśli i praktyce </a:t>
            </a:r>
            <a:r>
              <a:rPr lang="pl-PL" sz="1600" dirty="0" smtClean="0"/>
              <a:t>społeczno-edukacyjnej, </a:t>
            </a:r>
            <a:r>
              <a:rPr lang="pl-PL" sz="1600" dirty="0"/>
              <a:t>potencjał </a:t>
            </a:r>
            <a:r>
              <a:rPr lang="pl-PL" sz="1600" i="1" dirty="0" err="1"/>
              <a:t>empowerment</a:t>
            </a:r>
            <a:r>
              <a:rPr lang="pl-PL" sz="1600" dirty="0"/>
              <a:t>, odnoszący się do upodmiotowienia (</a:t>
            </a:r>
            <a:r>
              <a:rPr lang="pl-PL" sz="1600" i="1" dirty="0" err="1"/>
              <a:t>subjectivation</a:t>
            </a:r>
            <a:r>
              <a:rPr lang="pl-PL" sz="1600" dirty="0"/>
              <a:t>)</a:t>
            </a:r>
            <a:r>
              <a:rPr lang="pl-PL" sz="1600" i="1" dirty="0"/>
              <a:t> </a:t>
            </a:r>
            <a:r>
              <a:rPr lang="pl-PL" sz="1600" dirty="0"/>
              <a:t>i upełnomocnienia. </a:t>
            </a:r>
          </a:p>
          <a:p>
            <a:pPr marL="0" indent="0">
              <a:buNone/>
            </a:pPr>
            <a:r>
              <a:rPr lang="pl-PL" sz="1600" dirty="0"/>
              <a:t> </a:t>
            </a:r>
          </a:p>
          <a:p>
            <a:endParaRPr lang="pl-PL" sz="1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904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17638"/>
          </a:xfrm>
        </p:spPr>
        <p:txBody>
          <a:bodyPr/>
          <a:lstStyle/>
          <a:p>
            <a:r>
              <a:rPr lang="pl-PL" sz="2800" b="1" dirty="0"/>
              <a:t>Argumenty </a:t>
            </a:r>
            <a:r>
              <a:rPr lang="pl-PL" sz="2800" b="1" dirty="0" smtClean="0"/>
              <a:t>(2)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Badania (m.in. </a:t>
            </a:r>
            <a:r>
              <a:rPr lang="pl-PL" sz="1600" i="1" dirty="0" err="1"/>
              <a:t>Studies</a:t>
            </a:r>
            <a:r>
              <a:rPr lang="pl-PL" sz="1600" i="1" dirty="0"/>
              <a:t> of </a:t>
            </a:r>
            <a:r>
              <a:rPr lang="pl-PL" sz="1600" i="1" dirty="0" err="1"/>
              <a:t>Discourse</a:t>
            </a:r>
            <a:r>
              <a:rPr lang="pl-PL" sz="1600" i="1" dirty="0"/>
              <a:t> and </a:t>
            </a:r>
            <a:r>
              <a:rPr lang="pl-PL" sz="1600" i="1" dirty="0" err="1"/>
              <a:t>Governmentality</a:t>
            </a:r>
            <a:r>
              <a:rPr lang="pl-PL" sz="1600" i="1" dirty="0"/>
              <a:t>, </a:t>
            </a:r>
            <a:r>
              <a:rPr lang="pl-PL" sz="1600" dirty="0"/>
              <a:t>2016) </a:t>
            </a:r>
          </a:p>
          <a:p>
            <a:pPr marL="0" indent="0">
              <a:buNone/>
            </a:pPr>
            <a:r>
              <a:rPr lang="pl-PL" sz="1600" dirty="0"/>
              <a:t>pokazują, jak od kierowania sobą, od prowadzenia siebie, od samokontroli i jej mechanizmów odkrywanych w toku takiej autorefleksji (dosłownie i w przenośni, patrzenia sobie na ręce), podmiot jednostkowy, czy zbiorowy przechodzi do refleksji społecznej i do zmieniania warunków ekonomicznych, modernizacji, podmiotowego współtworzenia prawa, państwa. 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Np</a:t>
            </a:r>
            <a:r>
              <a:rPr lang="pl-PL" sz="1600" dirty="0"/>
              <a:t>.: badania Laury </a:t>
            </a:r>
            <a:r>
              <a:rPr lang="pl-PL" sz="1600" dirty="0" err="1"/>
              <a:t>Bang</a:t>
            </a:r>
            <a:r>
              <a:rPr lang="pl-PL" sz="1600" dirty="0"/>
              <a:t> </a:t>
            </a:r>
            <a:r>
              <a:rPr lang="pl-PL" sz="1600" dirty="0" err="1"/>
              <a:t>Lindegaard</a:t>
            </a:r>
            <a:r>
              <a:rPr lang="pl-PL" sz="1600" dirty="0"/>
              <a:t>, która w perspektywie </a:t>
            </a:r>
            <a:r>
              <a:rPr lang="pl-PL" sz="1600" i="1" dirty="0" err="1"/>
              <a:t>conduct</a:t>
            </a:r>
            <a:r>
              <a:rPr lang="pl-PL" sz="1600" i="1" dirty="0"/>
              <a:t> of </a:t>
            </a:r>
            <a:r>
              <a:rPr lang="pl-PL" sz="1600" i="1" dirty="0" err="1"/>
              <a:t>conduct</a:t>
            </a:r>
            <a:r>
              <a:rPr lang="pl-PL" sz="1600" i="1" dirty="0"/>
              <a:t> </a:t>
            </a:r>
            <a:r>
              <a:rPr lang="pl-PL" sz="1600" dirty="0"/>
              <a:t>przeanalizowała materiał fokusowy zebrany w małym, duńskim miasteczku, realizującym projekt ekologizacji codziennych praktyk transportowych (2016). Dowiedziała się nie tylko, jak - na przykład kierowcy - poddają krytyce, jak dystansują się i stabilizują opór wobec tego, co im się wkłada do głowy na temat bezpiecznego, ekonomicznego, ergonomicznego prowadzenia samochodu, ale i co w końcu robią z tą „zieloną” wiedzą, kiedy jadą; kiedy – dosłownie i w przenośni – kierują własnym byciem kierowanymi. 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Badania </a:t>
            </a:r>
            <a:r>
              <a:rPr lang="pl-PL" sz="1600" dirty="0" err="1"/>
              <a:t>Bang</a:t>
            </a:r>
            <a:r>
              <a:rPr lang="pl-PL" sz="1600" dirty="0"/>
              <a:t> </a:t>
            </a:r>
            <a:r>
              <a:rPr lang="pl-PL" sz="1600" dirty="0" err="1"/>
              <a:t>Lindegaard</a:t>
            </a:r>
            <a:r>
              <a:rPr lang="pl-PL" sz="1600" dirty="0"/>
              <a:t> przyniosły też – między innymi - opis relacji wychowawczych, w szczególności tego, jak związki pomiędzy technikami dominacji i technikami siebie przekładają się na kierowanie zachowaniem w wychowaniu (np.: obraz przywołany w badaniu </a:t>
            </a:r>
            <a:r>
              <a:rPr lang="pl-PL" sz="1600" dirty="0" err="1"/>
              <a:t>Bang</a:t>
            </a:r>
            <a:r>
              <a:rPr lang="pl-PL" sz="1600" dirty="0"/>
              <a:t> </a:t>
            </a:r>
            <a:r>
              <a:rPr lang="pl-PL" sz="1600" dirty="0" err="1"/>
              <a:t>Lindegaard</a:t>
            </a:r>
            <a:r>
              <a:rPr lang="pl-PL" sz="1600" dirty="0"/>
              <a:t>: jedna z badanych, matka-kierowca, kształtuje swojego syna, początkującego kierowcę). </a:t>
            </a:r>
          </a:p>
          <a:p>
            <a:pPr marL="0" indent="0">
              <a:buNone/>
            </a:pPr>
            <a:r>
              <a:rPr lang="pl-PL" sz="1600" dirty="0"/>
              <a:t> </a:t>
            </a:r>
          </a:p>
          <a:p>
            <a:pPr marL="0" indent="0">
              <a:buNone/>
            </a:pPr>
            <a:endParaRPr lang="pl-PL" sz="16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79508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ZABLON_PL_POPR" id="{98B8CB4D-C4E2-344A-93F0-B47AD826B2FB}" vid="{881286B6-0A85-FC45-9036-0CE8270E9D0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60741B72655A4AA1E6234B09BD6465" ma:contentTypeVersion="3" ma:contentTypeDescription="Utwórz nowy dokument." ma:contentTypeScope="" ma:versionID="d7c27b81f53dded71fcf9bcb085c783d">
  <xsd:schema xmlns:xsd="http://www.w3.org/2001/XMLSchema" xmlns:xs="http://www.w3.org/2001/XMLSchema" xmlns:p="http://schemas.microsoft.com/office/2006/metadata/properties" xmlns:ns2="d1504991-3c69-4df4-aebb-08ba49ecbc49" targetNamespace="http://schemas.microsoft.com/office/2006/metadata/properties" ma:root="true" ma:fieldsID="5c555d0c5211e4a7570c7e931f67a5b8" ns2:_="">
    <xsd:import namespace="d1504991-3c69-4df4-aebb-08ba49ecb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04991-3c69-4df4-aebb-08ba49ecb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001B80-27AC-4B35-80B9-E0332B0AD4C2}"/>
</file>

<file path=customXml/itemProps2.xml><?xml version="1.0" encoding="utf-8"?>
<ds:datastoreItem xmlns:ds="http://schemas.openxmlformats.org/officeDocument/2006/customXml" ds:itemID="{C409012F-2CBE-4CFE-8830-89926804AA00}"/>
</file>

<file path=customXml/itemProps3.xml><?xml version="1.0" encoding="utf-8"?>
<ds:datastoreItem xmlns:ds="http://schemas.openxmlformats.org/officeDocument/2006/customXml" ds:itemID="{55276721-1740-470F-86E0-732EED4B72A6}"/>
</file>

<file path=docProps/app.xml><?xml version="1.0" encoding="utf-8"?>
<Properties xmlns="http://schemas.openxmlformats.org/officeDocument/2006/extended-properties" xmlns:vt="http://schemas.openxmlformats.org/officeDocument/2006/docPropsVTypes">
  <Template>SZABLON_PL_POPR2</Template>
  <TotalTime>628</TotalTime>
  <Words>1495</Words>
  <Application>Microsoft Office PowerPoint</Application>
  <PresentationFormat>Pokaz na ekranie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II Konferencja Polskiej Sieci Badawczej Rodzice w Edukacji, ERNAPE-PL Webinarium 11-12 grudnia 2020  Badania wokół rodziców w edukacji i demokracji – ex ante.  Perspektywa governmentality</vt:lpstr>
      <vt:lpstr>Dlaczego warto?</vt:lpstr>
      <vt:lpstr>Governmentality i governmentality studies  </vt:lpstr>
      <vt:lpstr>rządomyślność – dyskurs – dyspozytyw  (mariaż 3 kategorii we współczesnych studiach empirycznych)  </vt:lpstr>
      <vt:lpstr>Aspekt governmentality: „conduct of conduct” </vt:lpstr>
      <vt:lpstr>Pozycje podmiotu w prowadzeniu prowadzenia</vt:lpstr>
      <vt:lpstr>Governmentality – conduct of conduct  w badaniach  „rodziców w edukacji i demokracji” </vt:lpstr>
      <vt:lpstr>Argumenty (1)</vt:lpstr>
      <vt:lpstr>Argumenty (2)</vt:lpstr>
      <vt:lpstr>Bibliografia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</dc:creator>
  <cp:lastModifiedBy>Maria Mendel</cp:lastModifiedBy>
  <cp:revision>16</cp:revision>
  <cp:lastPrinted>2016-08-30T20:33:13Z</cp:lastPrinted>
  <dcterms:created xsi:type="dcterms:W3CDTF">2016-10-24T07:28:00Z</dcterms:created>
  <dcterms:modified xsi:type="dcterms:W3CDTF">2020-12-12T16:44:29Z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0x0101007760741B72655A4AA1E6234B09BD6465</vt:lpwstr>
  </property>
</Properties>
</file>